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69" r:id="rId3"/>
    <p:sldId id="256" r:id="rId4"/>
    <p:sldId id="263" r:id="rId5"/>
    <p:sldId id="264" r:id="rId6"/>
    <p:sldId id="257" r:id="rId7"/>
    <p:sldId id="258" r:id="rId8"/>
    <p:sldId id="259" r:id="rId9"/>
    <p:sldId id="260" r:id="rId10"/>
    <p:sldId id="266"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085"/>
    <a:srgbClr val="FB8115"/>
    <a:srgbClr val="90216A"/>
    <a:srgbClr val="EF2188"/>
    <a:srgbClr val="03A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452" autoAdjust="0"/>
  </p:normalViewPr>
  <p:slideViewPr>
    <p:cSldViewPr snapToGrid="0" showGuides="1">
      <p:cViewPr varScale="1">
        <p:scale>
          <a:sx n="65" d="100"/>
          <a:sy n="65" d="100"/>
        </p:scale>
        <p:origin x="1358" y="58"/>
      </p:cViewPr>
      <p:guideLst>
        <p:guide orient="horz" pos="768"/>
        <p:guide pos="60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886EB-927C-475A-BD5D-D4729026630F}" type="datetimeFigureOut">
              <a:rPr lang="en-US" smtClean="0"/>
              <a:t>6/23/2024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91E4A-ABCD-4153-AAD9-899F8F36DDA4}" type="slidenum">
              <a:rPr lang="en-US" smtClean="0"/>
              <a:t>‹#›</a:t>
            </a:fld>
            <a:endParaRPr lang="en-US"/>
          </a:p>
        </p:txBody>
      </p:sp>
    </p:spTree>
    <p:extLst>
      <p:ext uri="{BB962C8B-B14F-4D97-AF65-F5344CB8AC3E}">
        <p14:creationId xmlns:p14="http://schemas.microsoft.com/office/powerpoint/2010/main" val="102326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Long Range Planning embarked on a mission to map out a 5-year plan and an initial strategic plan was developed. During the past year, here are some of the new things we tried…. </a:t>
            </a:r>
          </a:p>
          <a:p>
            <a:r>
              <a:rPr lang="en-US" dirty="0"/>
              <a:t>We had a few social events like The Wizard of Oz and Song Hill Winery. A sub-group, called the Lunch Bunch met several times, and a few happy hour and dinner events were planned; including ice cream at Pittsford Dairy, </a:t>
            </a:r>
            <a:r>
              <a:rPr lang="en-US" dirty="0" err="1"/>
              <a:t>Rorhbach’s</a:t>
            </a:r>
            <a:r>
              <a:rPr lang="en-US" dirty="0"/>
              <a:t>, </a:t>
            </a:r>
            <a:r>
              <a:rPr lang="en-US" dirty="0" err="1"/>
              <a:t>Trata</a:t>
            </a:r>
            <a:r>
              <a:rPr lang="en-US" dirty="0"/>
              <a:t> and the Old Farm Cafe</a:t>
            </a:r>
          </a:p>
        </p:txBody>
      </p:sp>
      <p:sp>
        <p:nvSpPr>
          <p:cNvPr id="4" name="Slide Number Placeholder 3"/>
          <p:cNvSpPr>
            <a:spLocks noGrp="1"/>
          </p:cNvSpPr>
          <p:nvPr>
            <p:ph type="sldNum" sz="quarter" idx="5"/>
          </p:nvPr>
        </p:nvSpPr>
        <p:spPr/>
        <p:txBody>
          <a:bodyPr/>
          <a:lstStyle/>
          <a:p>
            <a:fld id="{0ED91E4A-ABCD-4153-AAD9-899F8F36DDA4}" type="slidenum">
              <a:rPr lang="en-US" smtClean="0"/>
              <a:t>1</a:t>
            </a:fld>
            <a:endParaRPr lang="en-US"/>
          </a:p>
        </p:txBody>
      </p:sp>
    </p:spTree>
    <p:extLst>
      <p:ext uri="{BB962C8B-B14F-4D97-AF65-F5344CB8AC3E}">
        <p14:creationId xmlns:p14="http://schemas.microsoft.com/office/powerpoint/2010/main" val="223800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other initiatives were to A) communicate more with our members, sponsors and “friends of SOS”,  B) have the Vice President do more outreach to new delegates and missing groups, and C) having the Scholarship committee proactively visit the collegiate campuses.</a:t>
            </a:r>
          </a:p>
        </p:txBody>
      </p:sp>
      <p:sp>
        <p:nvSpPr>
          <p:cNvPr id="4" name="Slide Number Placeholder 3"/>
          <p:cNvSpPr>
            <a:spLocks noGrp="1"/>
          </p:cNvSpPr>
          <p:nvPr>
            <p:ph type="sldNum" sz="quarter" idx="5"/>
          </p:nvPr>
        </p:nvSpPr>
        <p:spPr/>
        <p:txBody>
          <a:bodyPr/>
          <a:lstStyle/>
          <a:p>
            <a:fld id="{0ED91E4A-ABCD-4153-AAD9-899F8F36DDA4}" type="slidenum">
              <a:rPr lang="en-US" smtClean="0"/>
              <a:t>2</a:t>
            </a:fld>
            <a:endParaRPr lang="en-US"/>
          </a:p>
        </p:txBody>
      </p:sp>
    </p:spTree>
    <p:extLst>
      <p:ext uri="{BB962C8B-B14F-4D97-AF65-F5344CB8AC3E}">
        <p14:creationId xmlns:p14="http://schemas.microsoft.com/office/powerpoint/2010/main" val="325686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 Range Planning committee built on those blocks by evaluating the events and ideas that have been working </a:t>
            </a:r>
            <a:r>
              <a:rPr lang="en-US" b="1" dirty="0"/>
              <a:t>and</a:t>
            </a:r>
            <a:r>
              <a:rPr lang="en-US" dirty="0"/>
              <a:t> fine-tune the 5-year plan. Thus.. The RAP 2030 strategic plan was born!</a:t>
            </a:r>
          </a:p>
        </p:txBody>
      </p:sp>
      <p:sp>
        <p:nvSpPr>
          <p:cNvPr id="4" name="Slide Number Placeholder 3"/>
          <p:cNvSpPr>
            <a:spLocks noGrp="1"/>
          </p:cNvSpPr>
          <p:nvPr>
            <p:ph type="sldNum" sz="quarter" idx="5"/>
          </p:nvPr>
        </p:nvSpPr>
        <p:spPr/>
        <p:txBody>
          <a:bodyPr/>
          <a:lstStyle/>
          <a:p>
            <a:fld id="{0ED91E4A-ABCD-4153-AAD9-899F8F36DDA4}" type="slidenum">
              <a:rPr lang="en-US" smtClean="0"/>
              <a:t>3</a:t>
            </a:fld>
            <a:endParaRPr lang="en-US"/>
          </a:p>
        </p:txBody>
      </p:sp>
    </p:spTree>
    <p:extLst>
      <p:ext uri="{BB962C8B-B14F-4D97-AF65-F5344CB8AC3E}">
        <p14:creationId xmlns:p14="http://schemas.microsoft.com/office/powerpoint/2010/main" val="304574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continue to strengthen the Rochester Alumnae Panhellenic into a thriving, inclusive and vibrant organization preparing for the future of Greek life.</a:t>
            </a:r>
          </a:p>
        </p:txBody>
      </p:sp>
      <p:sp>
        <p:nvSpPr>
          <p:cNvPr id="4" name="Slide Number Placeholder 3"/>
          <p:cNvSpPr>
            <a:spLocks noGrp="1"/>
          </p:cNvSpPr>
          <p:nvPr>
            <p:ph type="sldNum" sz="quarter" idx="5"/>
          </p:nvPr>
        </p:nvSpPr>
        <p:spPr/>
        <p:txBody>
          <a:bodyPr/>
          <a:lstStyle/>
          <a:p>
            <a:fld id="{0ED91E4A-ABCD-4153-AAD9-899F8F36DDA4}" type="slidenum">
              <a:rPr lang="en-US" smtClean="0"/>
              <a:t>4</a:t>
            </a:fld>
            <a:endParaRPr lang="en-US"/>
          </a:p>
        </p:txBody>
      </p:sp>
    </p:spTree>
    <p:extLst>
      <p:ext uri="{BB962C8B-B14F-4D97-AF65-F5344CB8AC3E}">
        <p14:creationId xmlns:p14="http://schemas.microsoft.com/office/powerpoint/2010/main" val="358833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4 areas of focus for the 2030 Plan – </a:t>
            </a:r>
          </a:p>
          <a:p>
            <a:r>
              <a:rPr lang="en-US" dirty="0"/>
              <a:t>1 – Membership, Recruitment and Retention</a:t>
            </a:r>
          </a:p>
          <a:p>
            <a:r>
              <a:rPr lang="en-US" dirty="0"/>
              <a:t>2- Communications and Public Relations</a:t>
            </a:r>
          </a:p>
          <a:p>
            <a:r>
              <a:rPr lang="en-US" dirty="0"/>
              <a:t>3 – Social Activities</a:t>
            </a:r>
          </a:p>
          <a:p>
            <a:r>
              <a:rPr lang="en-US" dirty="0"/>
              <a:t>4 – Community engagement and philanthropy</a:t>
            </a:r>
          </a:p>
        </p:txBody>
      </p:sp>
      <p:sp>
        <p:nvSpPr>
          <p:cNvPr id="4" name="Slide Number Placeholder 3"/>
          <p:cNvSpPr>
            <a:spLocks noGrp="1"/>
          </p:cNvSpPr>
          <p:nvPr>
            <p:ph type="sldNum" sz="quarter" idx="5"/>
          </p:nvPr>
        </p:nvSpPr>
        <p:spPr/>
        <p:txBody>
          <a:bodyPr/>
          <a:lstStyle/>
          <a:p>
            <a:fld id="{0ED91E4A-ABCD-4153-AAD9-899F8F36DDA4}" type="slidenum">
              <a:rPr lang="en-US" smtClean="0"/>
              <a:t>5</a:t>
            </a:fld>
            <a:endParaRPr lang="en-US"/>
          </a:p>
        </p:txBody>
      </p:sp>
    </p:spTree>
    <p:extLst>
      <p:ext uri="{BB962C8B-B14F-4D97-AF65-F5344CB8AC3E}">
        <p14:creationId xmlns:p14="http://schemas.microsoft.com/office/powerpoint/2010/main" val="194197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initial ideas from LRP, it is not necessarily a list of “to-do” – those on those committees will have the flexibility to take ownership of each target area. These are simply thought-starters.</a:t>
            </a:r>
          </a:p>
        </p:txBody>
      </p:sp>
      <p:sp>
        <p:nvSpPr>
          <p:cNvPr id="4" name="Slide Number Placeholder 3"/>
          <p:cNvSpPr>
            <a:spLocks noGrp="1"/>
          </p:cNvSpPr>
          <p:nvPr>
            <p:ph type="sldNum" sz="quarter" idx="5"/>
          </p:nvPr>
        </p:nvSpPr>
        <p:spPr/>
        <p:txBody>
          <a:bodyPr/>
          <a:lstStyle/>
          <a:p>
            <a:fld id="{0ED91E4A-ABCD-4153-AAD9-899F8F36DDA4}" type="slidenum">
              <a:rPr lang="en-US" smtClean="0"/>
              <a:t>6</a:t>
            </a:fld>
            <a:endParaRPr lang="en-US"/>
          </a:p>
        </p:txBody>
      </p:sp>
    </p:spTree>
    <p:extLst>
      <p:ext uri="{BB962C8B-B14F-4D97-AF65-F5344CB8AC3E}">
        <p14:creationId xmlns:p14="http://schemas.microsoft.com/office/powerpoint/2010/main" val="159557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LRP originally meant to embark on a 5-year plan, we realized that this plan is ever changing and we needed additional time to develop these ideas – plus 2030 is a nice round year! It is hard to believe that 2030 will be here before you know it.</a:t>
            </a:r>
          </a:p>
        </p:txBody>
      </p:sp>
      <p:sp>
        <p:nvSpPr>
          <p:cNvPr id="4" name="Slide Number Placeholder 3"/>
          <p:cNvSpPr>
            <a:spLocks noGrp="1"/>
          </p:cNvSpPr>
          <p:nvPr>
            <p:ph type="sldNum" sz="quarter" idx="5"/>
          </p:nvPr>
        </p:nvSpPr>
        <p:spPr/>
        <p:txBody>
          <a:bodyPr/>
          <a:lstStyle/>
          <a:p>
            <a:fld id="{0ED91E4A-ABCD-4153-AAD9-899F8F36DDA4}" type="slidenum">
              <a:rPr lang="en-US" smtClean="0"/>
              <a:t>10</a:t>
            </a:fld>
            <a:endParaRPr lang="en-US"/>
          </a:p>
        </p:txBody>
      </p:sp>
    </p:spTree>
    <p:extLst>
      <p:ext uri="{BB962C8B-B14F-4D97-AF65-F5344CB8AC3E}">
        <p14:creationId xmlns:p14="http://schemas.microsoft.com/office/powerpoint/2010/main" val="83050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sure you are each asking – so, what happens next? </a:t>
            </a:r>
          </a:p>
          <a:p>
            <a:r>
              <a:rPr lang="en-US" dirty="0"/>
              <a:t>Each target area has someone who has volunteered to lead each endeavor.</a:t>
            </a:r>
          </a:p>
          <a:p>
            <a:r>
              <a:rPr lang="en-US" dirty="0"/>
              <a:t>Each leader will either have a committee or a few members that will:</a:t>
            </a:r>
          </a:p>
          <a:p>
            <a:r>
              <a:rPr lang="en-US" dirty="0"/>
              <a:t>Form their Planning Team</a:t>
            </a:r>
          </a:p>
          <a:p>
            <a:r>
              <a:rPr lang="en-US" dirty="0"/>
              <a:t>Gather input from the membership and the community</a:t>
            </a:r>
          </a:p>
          <a:p>
            <a:r>
              <a:rPr lang="en-US" dirty="0"/>
              <a:t>Present the ideas and plans, implement those action items – measure &amp; evaluate the progress of the idea/event and provide a status report in January and June.</a:t>
            </a:r>
          </a:p>
        </p:txBody>
      </p:sp>
      <p:sp>
        <p:nvSpPr>
          <p:cNvPr id="4" name="Slide Number Placeholder 3"/>
          <p:cNvSpPr>
            <a:spLocks noGrp="1"/>
          </p:cNvSpPr>
          <p:nvPr>
            <p:ph type="sldNum" sz="quarter" idx="5"/>
          </p:nvPr>
        </p:nvSpPr>
        <p:spPr/>
        <p:txBody>
          <a:bodyPr/>
          <a:lstStyle/>
          <a:p>
            <a:fld id="{0ED91E4A-ABCD-4153-AAD9-899F8F36DDA4}" type="slidenum">
              <a:rPr lang="en-US" smtClean="0"/>
              <a:t>11</a:t>
            </a:fld>
            <a:endParaRPr lang="en-US"/>
          </a:p>
        </p:txBody>
      </p:sp>
    </p:spTree>
    <p:extLst>
      <p:ext uri="{BB962C8B-B14F-4D97-AF65-F5344CB8AC3E}">
        <p14:creationId xmlns:p14="http://schemas.microsoft.com/office/powerpoint/2010/main" val="186264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contribute if you are not on one of the committees or groups? </a:t>
            </a:r>
          </a:p>
          <a:p>
            <a:r>
              <a:rPr lang="en-US" dirty="0"/>
              <a:t>When working with / or serving on any committee, or out in the community… keep the four target areas in mind.</a:t>
            </a:r>
          </a:p>
          <a:p>
            <a:r>
              <a:rPr lang="en-US" dirty="0"/>
              <a:t>How can we communicate this to our members? </a:t>
            </a:r>
          </a:p>
          <a:p>
            <a:r>
              <a:rPr lang="en-US" dirty="0"/>
              <a:t>How can we communicate this to our donors, sponsors and friends of SOS?</a:t>
            </a:r>
          </a:p>
          <a:p>
            <a:r>
              <a:rPr lang="en-US" dirty="0"/>
              <a:t>Don’t be afraid to have a conversation with the leader of each target area.</a:t>
            </a:r>
          </a:p>
          <a:p>
            <a:r>
              <a:rPr lang="en-US" dirty="0"/>
              <a:t>Share this strategic plan with your own members.</a:t>
            </a:r>
          </a:p>
          <a:p>
            <a:r>
              <a:rPr lang="en-US" dirty="0"/>
              <a:t>Share your ideas with your own group and engage with your sisters… ask them if they want serve or participate on any committee!</a:t>
            </a:r>
          </a:p>
          <a:p>
            <a:r>
              <a:rPr lang="en-US" dirty="0"/>
              <a:t>Committee members do not need to be just our delegates and alternates – get everyone involved!</a:t>
            </a:r>
          </a:p>
        </p:txBody>
      </p:sp>
      <p:sp>
        <p:nvSpPr>
          <p:cNvPr id="4" name="Slide Number Placeholder 3"/>
          <p:cNvSpPr>
            <a:spLocks noGrp="1"/>
          </p:cNvSpPr>
          <p:nvPr>
            <p:ph type="sldNum" sz="quarter" idx="5"/>
          </p:nvPr>
        </p:nvSpPr>
        <p:spPr/>
        <p:txBody>
          <a:bodyPr/>
          <a:lstStyle/>
          <a:p>
            <a:fld id="{0ED91E4A-ABCD-4153-AAD9-899F8F36DDA4}" type="slidenum">
              <a:rPr lang="en-US" smtClean="0"/>
              <a:t>12</a:t>
            </a:fld>
            <a:endParaRPr lang="en-US"/>
          </a:p>
        </p:txBody>
      </p:sp>
    </p:spTree>
    <p:extLst>
      <p:ext uri="{BB962C8B-B14F-4D97-AF65-F5344CB8AC3E}">
        <p14:creationId xmlns:p14="http://schemas.microsoft.com/office/powerpoint/2010/main" val="240369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D95F-A901-EC3D-592F-38EC224CD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9B272-ED2D-54F0-9DC3-222B576F5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21ED1-43C7-5E32-918E-52A069DB69E6}"/>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5" name="Footer Placeholder 4">
            <a:extLst>
              <a:ext uri="{FF2B5EF4-FFF2-40B4-BE49-F238E27FC236}">
                <a16:creationId xmlns:a16="http://schemas.microsoft.com/office/drawing/2014/main" id="{0C8D0F58-1A7D-270A-42F6-AD6C27FF4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05CF2-7E48-8DAA-06D9-AEFB6E7850C2}"/>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295658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CFEC-B6B5-B852-3561-27EC7A7589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E43FC4-D33D-6FE5-D8DD-205E64FE4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F2D54-BEEE-FC7B-D052-443284B85ABA}"/>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5" name="Footer Placeholder 4">
            <a:extLst>
              <a:ext uri="{FF2B5EF4-FFF2-40B4-BE49-F238E27FC236}">
                <a16:creationId xmlns:a16="http://schemas.microsoft.com/office/drawing/2014/main" id="{5A731DFF-CBB0-E76D-1C9C-183DC4BC2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5B953-A555-48E6-5076-EB0ACCAC6389}"/>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9956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63DA2-1F4E-FD07-629E-7A2FAF54F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AB7F9-DF81-F347-2424-C494B5A409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4EEC3-95D7-9808-CDE8-7F7A103701FA}"/>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5" name="Footer Placeholder 4">
            <a:extLst>
              <a:ext uri="{FF2B5EF4-FFF2-40B4-BE49-F238E27FC236}">
                <a16:creationId xmlns:a16="http://schemas.microsoft.com/office/drawing/2014/main" id="{0970B7F1-0748-52C5-5ABB-51624E4DB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E5765-EB4F-7E1B-0408-1F5B2636DBAE}"/>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206247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E5A2-42CF-1E7F-B358-CB5F4EBFD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14B36-0A5C-0832-5008-92240B37B2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0BB72-E81B-62C9-E379-BE4BC7457170}"/>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5" name="Footer Placeholder 4">
            <a:extLst>
              <a:ext uri="{FF2B5EF4-FFF2-40B4-BE49-F238E27FC236}">
                <a16:creationId xmlns:a16="http://schemas.microsoft.com/office/drawing/2014/main" id="{B73F6520-9E01-4567-6708-592D13522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4462A-6DEF-08D3-455F-A0C37F833A90}"/>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214535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D686-B209-5F42-6C37-0EC23A1437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FC19D4-0B66-D32D-3689-B7FD020D5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8C64F-A0F2-6DD3-29EF-F3A4093AC859}"/>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5" name="Footer Placeholder 4">
            <a:extLst>
              <a:ext uri="{FF2B5EF4-FFF2-40B4-BE49-F238E27FC236}">
                <a16:creationId xmlns:a16="http://schemas.microsoft.com/office/drawing/2014/main" id="{F3B45587-ABAF-B1E1-6A29-A78FA45B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5E923-138A-ECA3-1209-56A502A14A57}"/>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215408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F666-C264-CF93-558A-56A35DF17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A2A50-CFFF-76AF-9C00-A29ACD37B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EBA40B-706D-E549-7DF2-14F3078667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5BC0D-72BC-A56D-D298-2659A6D88AEA}"/>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6" name="Footer Placeholder 5">
            <a:extLst>
              <a:ext uri="{FF2B5EF4-FFF2-40B4-BE49-F238E27FC236}">
                <a16:creationId xmlns:a16="http://schemas.microsoft.com/office/drawing/2014/main" id="{D9F4FD3E-FC26-D464-282E-A07098396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90A7E-6079-8D2A-5E1A-7C8AFA4FDF80}"/>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27354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9AEE-A31D-E9A4-38AB-3E73100523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7883DB-E50A-0844-3437-47F8A2F0C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317CC6-0250-15CD-7663-49198DFBA1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699CCC-F70E-2460-14E7-B72416E4E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58C607-4716-B2F7-5C5A-060171409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0DDDC-654D-8BC5-614A-533384AE4462}"/>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8" name="Footer Placeholder 7">
            <a:extLst>
              <a:ext uri="{FF2B5EF4-FFF2-40B4-BE49-F238E27FC236}">
                <a16:creationId xmlns:a16="http://schemas.microsoft.com/office/drawing/2014/main" id="{A0AD1F6F-9B5C-937B-554E-E98ED67111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56560C-6495-B052-F51B-63207573E2F7}"/>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74427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EE21-4A02-7CAA-25B4-3A4D267E1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3AD574-E2E4-80C8-1318-6774DD4EB277}"/>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4" name="Footer Placeholder 3">
            <a:extLst>
              <a:ext uri="{FF2B5EF4-FFF2-40B4-BE49-F238E27FC236}">
                <a16:creationId xmlns:a16="http://schemas.microsoft.com/office/drawing/2014/main" id="{CDC259A3-4D99-CBC8-5D9A-7AD13D4DD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28B455-EE07-4999-5230-A03D1C99E9BE}"/>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346079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09886-CCB6-2576-D578-9B183EA64C03}"/>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3" name="Footer Placeholder 2">
            <a:extLst>
              <a:ext uri="{FF2B5EF4-FFF2-40B4-BE49-F238E27FC236}">
                <a16:creationId xmlns:a16="http://schemas.microsoft.com/office/drawing/2014/main" id="{D29EEBC2-CC16-DA4F-2424-64011CE568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FA885-A9DD-5039-A548-014D98630BD4}"/>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298621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1747-7A20-7CFF-D6E5-98589097D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65835-783F-CAF7-9082-51CD84247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7A5E8D-026F-4DF0-8AC0-2121F9B90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9BEF4-F839-9618-9AFD-418F3100E4AB}"/>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6" name="Footer Placeholder 5">
            <a:extLst>
              <a:ext uri="{FF2B5EF4-FFF2-40B4-BE49-F238E27FC236}">
                <a16:creationId xmlns:a16="http://schemas.microsoft.com/office/drawing/2014/main" id="{0E8AEF6B-6423-A150-7EBD-8637D3132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C0066-4842-4EF8-F53E-1DD9873F256B}"/>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356244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9EE3-FBF4-C9F8-232C-79C2F3A3C7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6BEB85-5B18-7596-ED73-69D34B058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ED3C6C-9CEB-83F0-F8CF-5CB5549EF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6B288-BF32-A56D-8B8C-E98836DE3AB1}"/>
              </a:ext>
            </a:extLst>
          </p:cNvPr>
          <p:cNvSpPr>
            <a:spLocks noGrp="1"/>
          </p:cNvSpPr>
          <p:nvPr>
            <p:ph type="dt" sz="half" idx="10"/>
          </p:nvPr>
        </p:nvSpPr>
        <p:spPr/>
        <p:txBody>
          <a:bodyPr/>
          <a:lstStyle/>
          <a:p>
            <a:fld id="{183B7128-0B9E-45FC-A7AE-2F2D085C14CC}" type="datetimeFigureOut">
              <a:rPr lang="en-US" smtClean="0"/>
              <a:t>6/23/2024</a:t>
            </a:fld>
            <a:endParaRPr lang="en-US"/>
          </a:p>
        </p:txBody>
      </p:sp>
      <p:sp>
        <p:nvSpPr>
          <p:cNvPr id="6" name="Footer Placeholder 5">
            <a:extLst>
              <a:ext uri="{FF2B5EF4-FFF2-40B4-BE49-F238E27FC236}">
                <a16:creationId xmlns:a16="http://schemas.microsoft.com/office/drawing/2014/main" id="{68BA5000-DBB5-A60A-4553-BB46CB5FD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3080D-7063-4FA3-309D-C8E2164B5D21}"/>
              </a:ext>
            </a:extLst>
          </p:cNvPr>
          <p:cNvSpPr>
            <a:spLocks noGrp="1"/>
          </p:cNvSpPr>
          <p:nvPr>
            <p:ph type="sldNum" sz="quarter" idx="12"/>
          </p:nvPr>
        </p:nvSpPr>
        <p:spPr/>
        <p:txBody>
          <a:bodyPr/>
          <a:lstStyle/>
          <a:p>
            <a:fld id="{C06A95BD-ACB0-49C8-B34E-DBBA8ED1456C}" type="slidenum">
              <a:rPr lang="en-US" smtClean="0"/>
              <a:t>‹#›</a:t>
            </a:fld>
            <a:endParaRPr lang="en-US"/>
          </a:p>
        </p:txBody>
      </p:sp>
    </p:spTree>
    <p:extLst>
      <p:ext uri="{BB962C8B-B14F-4D97-AF65-F5344CB8AC3E}">
        <p14:creationId xmlns:p14="http://schemas.microsoft.com/office/powerpoint/2010/main" val="174199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2686B-710C-7CE2-6225-851930579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731D7-C30D-ED37-7439-BB6D7B0C1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6C26E-29DD-92AF-588F-AE752993C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B7128-0B9E-45FC-A7AE-2F2D085C14CC}" type="datetimeFigureOut">
              <a:rPr lang="en-US" smtClean="0"/>
              <a:t>6/23/2024</a:t>
            </a:fld>
            <a:endParaRPr lang="en-US"/>
          </a:p>
        </p:txBody>
      </p:sp>
      <p:sp>
        <p:nvSpPr>
          <p:cNvPr id="5" name="Footer Placeholder 4">
            <a:extLst>
              <a:ext uri="{FF2B5EF4-FFF2-40B4-BE49-F238E27FC236}">
                <a16:creationId xmlns:a16="http://schemas.microsoft.com/office/drawing/2014/main" id="{8206A3A1-F114-A3B8-885B-770407984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08951D-6E9A-E79D-1EA1-BE68995FE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A95BD-ACB0-49C8-B34E-DBBA8ED1456C}" type="slidenum">
              <a:rPr lang="en-US" smtClean="0"/>
              <a:t>‹#›</a:t>
            </a:fld>
            <a:endParaRPr lang="en-US"/>
          </a:p>
        </p:txBody>
      </p:sp>
    </p:spTree>
    <p:extLst>
      <p:ext uri="{BB962C8B-B14F-4D97-AF65-F5344CB8AC3E}">
        <p14:creationId xmlns:p14="http://schemas.microsoft.com/office/powerpoint/2010/main" val="178934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0A46078A-34AA-7143-1215-EA2F9C80D60D}"/>
              </a:ext>
            </a:extLst>
          </p:cNvPr>
          <p:cNvCxnSpPr>
            <a:cxnSpLocks/>
          </p:cNvCxnSpPr>
          <p:nvPr/>
        </p:nvCxnSpPr>
        <p:spPr>
          <a:xfrm>
            <a:off x="6298265" y="3886941"/>
            <a:ext cx="599272" cy="332184"/>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5C65F8D7-7A0B-5386-57F1-E936BF0CD0F0}"/>
              </a:ext>
            </a:extLst>
          </p:cNvPr>
          <p:cNvCxnSpPr>
            <a:cxnSpLocks/>
          </p:cNvCxnSpPr>
          <p:nvPr/>
        </p:nvCxnSpPr>
        <p:spPr>
          <a:xfrm>
            <a:off x="4080796" y="2544564"/>
            <a:ext cx="489470" cy="383033"/>
          </a:xfrm>
          <a:prstGeom prst="line">
            <a:avLst/>
          </a:prstGeom>
        </p:spPr>
        <p:style>
          <a:lnRef idx="1">
            <a:schemeClr val="accent3"/>
          </a:lnRef>
          <a:fillRef idx="0">
            <a:schemeClr val="accent3"/>
          </a:fillRef>
          <a:effectRef idx="0">
            <a:schemeClr val="accent3"/>
          </a:effectRef>
          <a:fontRef idx="minor">
            <a:schemeClr val="tx1"/>
          </a:fontRef>
        </p:style>
      </p:cxnSp>
      <p:sp>
        <p:nvSpPr>
          <p:cNvPr id="4" name="Title 3">
            <a:extLst>
              <a:ext uri="{FF2B5EF4-FFF2-40B4-BE49-F238E27FC236}">
                <a16:creationId xmlns:a16="http://schemas.microsoft.com/office/drawing/2014/main" id="{DEC6263A-C134-AAD2-3C00-7A935A2D755C}"/>
              </a:ext>
            </a:extLst>
          </p:cNvPr>
          <p:cNvSpPr>
            <a:spLocks noGrp="1"/>
          </p:cNvSpPr>
          <p:nvPr>
            <p:ph type="title"/>
          </p:nvPr>
        </p:nvSpPr>
        <p:spPr>
          <a:xfrm>
            <a:off x="641403" y="377749"/>
            <a:ext cx="10864070" cy="663349"/>
          </a:xfrm>
        </p:spPr>
        <p:txBody>
          <a:bodyPr>
            <a:noAutofit/>
          </a:bodyPr>
          <a:lstStyle/>
          <a:p>
            <a:r>
              <a:rPr lang="en-US" sz="3200" dirty="0">
                <a:solidFill>
                  <a:srgbClr val="02B085"/>
                </a:solidFill>
              </a:rPr>
              <a:t>During the past year, here are some of the new things we tried …</a:t>
            </a:r>
          </a:p>
        </p:txBody>
      </p:sp>
      <p:pic>
        <p:nvPicPr>
          <p:cNvPr id="1025" name="Picture 1">
            <a:extLst>
              <a:ext uri="{FF2B5EF4-FFF2-40B4-BE49-F238E27FC236}">
                <a16:creationId xmlns:a16="http://schemas.microsoft.com/office/drawing/2014/main" id="{8C8C7E03-B7BC-02B8-6C47-0D0D98AE9F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43" t="4419" r="6451" b="8496"/>
          <a:stretch/>
        </p:blipFill>
        <p:spPr bwMode="auto">
          <a:xfrm>
            <a:off x="8028669" y="1972798"/>
            <a:ext cx="1565838" cy="13102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30C77A7C-2965-0FCB-49B2-113DDE4B8071}"/>
              </a:ext>
            </a:extLst>
          </p:cNvPr>
          <p:cNvSpPr>
            <a:spLocks noChangeArrowheads="1"/>
          </p:cNvSpPr>
          <p:nvPr/>
        </p:nvSpPr>
        <p:spPr bwMode="auto">
          <a:xfrm>
            <a:off x="8396691" y="93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AE2CB399-514C-07BE-3EB6-4D8FD61E1639}"/>
              </a:ext>
            </a:extLst>
          </p:cNvPr>
          <p:cNvSpPr txBox="1"/>
          <p:nvPr/>
        </p:nvSpPr>
        <p:spPr>
          <a:xfrm>
            <a:off x="350515" y="5706265"/>
            <a:ext cx="2200275" cy="369332"/>
          </a:xfrm>
          <a:prstGeom prst="rect">
            <a:avLst/>
          </a:prstGeom>
          <a:noFill/>
        </p:spPr>
        <p:txBody>
          <a:bodyPr wrap="square">
            <a:spAutoFit/>
          </a:bodyPr>
          <a:lstStyle/>
          <a:p>
            <a:pPr algn="ctr"/>
            <a:r>
              <a:rPr lang="en-US" b="0" i="0" dirty="0">
                <a:solidFill>
                  <a:srgbClr val="242424"/>
                </a:solidFill>
                <a:effectLst/>
                <a:highlight>
                  <a:srgbClr val="FFFFFF"/>
                </a:highlight>
                <a:latin typeface="Segoe UI" panose="020B0502040204020203" pitchFamily="34" charset="0"/>
              </a:rPr>
              <a:t>Wizard of Oz</a:t>
            </a:r>
            <a:endParaRPr lang="en-US" dirty="0"/>
          </a:p>
        </p:txBody>
      </p:sp>
      <p:pic>
        <p:nvPicPr>
          <p:cNvPr id="19" name="Picture 18">
            <a:extLst>
              <a:ext uri="{FF2B5EF4-FFF2-40B4-BE49-F238E27FC236}">
                <a16:creationId xmlns:a16="http://schemas.microsoft.com/office/drawing/2014/main" id="{B1047E1C-20C7-3818-37B0-28963A0A3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03" y="1480465"/>
            <a:ext cx="1779594" cy="1563886"/>
          </a:xfrm>
          <a:prstGeom prst="rect">
            <a:avLst/>
          </a:prstGeom>
        </p:spPr>
      </p:pic>
      <p:pic>
        <p:nvPicPr>
          <p:cNvPr id="21" name="Picture 20">
            <a:extLst>
              <a:ext uri="{FF2B5EF4-FFF2-40B4-BE49-F238E27FC236}">
                <a16:creationId xmlns:a16="http://schemas.microsoft.com/office/drawing/2014/main" id="{AC6E6826-AFA1-C1B4-1961-AC4F57CA6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03" y="4533921"/>
            <a:ext cx="1849126" cy="963233"/>
          </a:xfrm>
          <a:prstGeom prst="rect">
            <a:avLst/>
          </a:prstGeom>
        </p:spPr>
      </p:pic>
      <p:sp>
        <p:nvSpPr>
          <p:cNvPr id="26" name="TextBox 25">
            <a:extLst>
              <a:ext uri="{FF2B5EF4-FFF2-40B4-BE49-F238E27FC236}">
                <a16:creationId xmlns:a16="http://schemas.microsoft.com/office/drawing/2014/main" id="{BCCB850E-7CEA-D45E-59F6-DC19E05CDA32}"/>
              </a:ext>
            </a:extLst>
          </p:cNvPr>
          <p:cNvSpPr txBox="1"/>
          <p:nvPr/>
        </p:nvSpPr>
        <p:spPr>
          <a:xfrm>
            <a:off x="8868878" y="3702275"/>
            <a:ext cx="1849126" cy="369332"/>
          </a:xfrm>
          <a:prstGeom prst="rect">
            <a:avLst/>
          </a:prstGeom>
          <a:noFill/>
          <a:ln>
            <a:solidFill>
              <a:schemeClr val="tx1"/>
            </a:solidFill>
          </a:ln>
        </p:spPr>
        <p:txBody>
          <a:bodyPr wrap="square">
            <a:spAutoFit/>
          </a:bodyPr>
          <a:lstStyle/>
          <a:p>
            <a:pPr algn="ctr"/>
            <a:r>
              <a:rPr lang="en-US" b="0" i="0" dirty="0">
                <a:solidFill>
                  <a:srgbClr val="242424"/>
                </a:solidFill>
                <a:effectLst/>
                <a:highlight>
                  <a:srgbClr val="FFFFFF"/>
                </a:highlight>
              </a:rPr>
              <a:t>“Happy” Hour(s)</a:t>
            </a:r>
            <a:endParaRPr lang="en-US" dirty="0"/>
          </a:p>
        </p:txBody>
      </p:sp>
      <p:grpSp>
        <p:nvGrpSpPr>
          <p:cNvPr id="6" name="Group 5">
            <a:extLst>
              <a:ext uri="{FF2B5EF4-FFF2-40B4-BE49-F238E27FC236}">
                <a16:creationId xmlns:a16="http://schemas.microsoft.com/office/drawing/2014/main" id="{93F993E9-E446-4FDC-F2DE-0AC6D6AFD28F}"/>
              </a:ext>
            </a:extLst>
          </p:cNvPr>
          <p:cNvGrpSpPr/>
          <p:nvPr/>
        </p:nvGrpSpPr>
        <p:grpSpPr>
          <a:xfrm>
            <a:off x="10174305" y="4531232"/>
            <a:ext cx="1620190" cy="813127"/>
            <a:chOff x="6361470" y="4614913"/>
            <a:chExt cx="2333079" cy="1339546"/>
          </a:xfrm>
        </p:grpSpPr>
        <p:sp>
          <p:nvSpPr>
            <p:cNvPr id="5" name="Rectangle 4">
              <a:extLst>
                <a:ext uri="{FF2B5EF4-FFF2-40B4-BE49-F238E27FC236}">
                  <a16:creationId xmlns:a16="http://schemas.microsoft.com/office/drawing/2014/main" id="{64020186-163F-D36A-4401-0234503B56EC}"/>
                </a:ext>
              </a:extLst>
            </p:cNvPr>
            <p:cNvSpPr/>
            <p:nvPr/>
          </p:nvSpPr>
          <p:spPr>
            <a:xfrm>
              <a:off x="6361470" y="4614913"/>
              <a:ext cx="2333079" cy="13395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ATA">
              <a:extLst>
                <a:ext uri="{FF2B5EF4-FFF2-40B4-BE49-F238E27FC236}">
                  <a16:creationId xmlns:a16="http://schemas.microsoft.com/office/drawing/2014/main" id="{BB510756-4246-09F6-1C0A-8F930BE1E0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4786" y="4788338"/>
              <a:ext cx="2086959" cy="1026904"/>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Fox&amp;#39;s Deli">
            <a:extLst>
              <a:ext uri="{FF2B5EF4-FFF2-40B4-BE49-F238E27FC236}">
                <a16:creationId xmlns:a16="http://schemas.microsoft.com/office/drawing/2014/main" id="{C9A41A0A-53B3-6096-6406-FDE1D09046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9425" y="4326444"/>
            <a:ext cx="1007325" cy="1105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a:extLst>
              <a:ext uri="{FF2B5EF4-FFF2-40B4-BE49-F238E27FC236}">
                <a16:creationId xmlns:a16="http://schemas.microsoft.com/office/drawing/2014/main" id="{AA73F048-FF67-72AA-2F3E-AAB39BDB30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3025" y="1457147"/>
            <a:ext cx="1532850" cy="118172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DA117F-0305-DC14-2907-E2540B8E9EE6}"/>
              </a:ext>
            </a:extLst>
          </p:cNvPr>
          <p:cNvGrpSpPr/>
          <p:nvPr/>
        </p:nvGrpSpPr>
        <p:grpSpPr>
          <a:xfrm>
            <a:off x="3000358" y="1608869"/>
            <a:ext cx="1621003" cy="942324"/>
            <a:chOff x="3895725" y="2554972"/>
            <a:chExt cx="2200275" cy="1038833"/>
          </a:xfrm>
        </p:grpSpPr>
        <p:sp>
          <p:nvSpPr>
            <p:cNvPr id="9" name="Oval 8">
              <a:extLst>
                <a:ext uri="{FF2B5EF4-FFF2-40B4-BE49-F238E27FC236}">
                  <a16:creationId xmlns:a16="http://schemas.microsoft.com/office/drawing/2014/main" id="{989682BC-7F06-478F-2A44-177A5B78190D}"/>
                </a:ext>
              </a:extLst>
            </p:cNvPr>
            <p:cNvSpPr/>
            <p:nvPr/>
          </p:nvSpPr>
          <p:spPr>
            <a:xfrm>
              <a:off x="3895725" y="2554972"/>
              <a:ext cx="2200275" cy="103883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a:extLst>
                <a:ext uri="{FF2B5EF4-FFF2-40B4-BE49-F238E27FC236}">
                  <a16:creationId xmlns:a16="http://schemas.microsoft.com/office/drawing/2014/main" id="{995E9C4D-2C1D-66FD-097E-74F0B64230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5078" y="2582005"/>
              <a:ext cx="2061569" cy="98476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0A167872-C59F-B337-2B6B-2ED845F3E51F}"/>
              </a:ext>
            </a:extLst>
          </p:cNvPr>
          <p:cNvSpPr txBox="1"/>
          <p:nvPr/>
        </p:nvSpPr>
        <p:spPr>
          <a:xfrm>
            <a:off x="4169175" y="3517609"/>
            <a:ext cx="2200275" cy="369332"/>
          </a:xfrm>
          <a:prstGeom prst="rect">
            <a:avLst/>
          </a:prstGeom>
          <a:noFill/>
          <a:ln>
            <a:solidFill>
              <a:schemeClr val="tx1"/>
            </a:solidFill>
          </a:ln>
        </p:spPr>
        <p:txBody>
          <a:bodyPr wrap="square">
            <a:spAutoFit/>
          </a:bodyPr>
          <a:lstStyle/>
          <a:p>
            <a:pPr algn="ctr"/>
            <a:r>
              <a:rPr lang="en-US" dirty="0">
                <a:solidFill>
                  <a:srgbClr val="242424"/>
                </a:solidFill>
                <a:highlight>
                  <a:srgbClr val="FFFFFF"/>
                </a:highlight>
              </a:rPr>
              <a:t>Lunch Bunch</a:t>
            </a:r>
          </a:p>
        </p:txBody>
      </p:sp>
      <p:pic>
        <p:nvPicPr>
          <p:cNvPr id="1036" name="Picture 12" descr="OFC's The Old Farm Cafe and Dining Experience">
            <a:extLst>
              <a:ext uri="{FF2B5EF4-FFF2-40B4-BE49-F238E27FC236}">
                <a16:creationId xmlns:a16="http://schemas.microsoft.com/office/drawing/2014/main" id="{14FF4B7A-E245-A042-7C52-BC2496EDDC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36073" y="2282117"/>
            <a:ext cx="1278262" cy="12435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DE4E38A-8AF6-DC89-E148-58A2BBE44A7A}"/>
              </a:ext>
            </a:extLst>
          </p:cNvPr>
          <p:cNvSpPr txBox="1"/>
          <p:nvPr/>
        </p:nvSpPr>
        <p:spPr>
          <a:xfrm>
            <a:off x="687680" y="3604470"/>
            <a:ext cx="1676017" cy="369332"/>
          </a:xfrm>
          <a:prstGeom prst="rect">
            <a:avLst/>
          </a:prstGeom>
          <a:noFill/>
          <a:ln>
            <a:solidFill>
              <a:schemeClr val="tx1"/>
            </a:solidFill>
          </a:ln>
        </p:spPr>
        <p:txBody>
          <a:bodyPr wrap="square">
            <a:spAutoFit/>
          </a:bodyPr>
          <a:lstStyle/>
          <a:p>
            <a:pPr algn="ctr"/>
            <a:r>
              <a:rPr lang="en-US" dirty="0">
                <a:solidFill>
                  <a:srgbClr val="242424"/>
                </a:solidFill>
                <a:highlight>
                  <a:srgbClr val="FFFFFF"/>
                </a:highlight>
              </a:rPr>
              <a:t>Events</a:t>
            </a:r>
          </a:p>
        </p:txBody>
      </p:sp>
      <p:pic>
        <p:nvPicPr>
          <p:cNvPr id="18" name="Picture 17">
            <a:extLst>
              <a:ext uri="{FF2B5EF4-FFF2-40B4-BE49-F238E27FC236}">
                <a16:creationId xmlns:a16="http://schemas.microsoft.com/office/drawing/2014/main" id="{7D00C660-8F3D-2CD7-A6B8-A12B76C2989E}"/>
              </a:ext>
            </a:extLst>
          </p:cNvPr>
          <p:cNvPicPr>
            <a:picLocks noChangeAspect="1"/>
          </p:cNvPicPr>
          <p:nvPr/>
        </p:nvPicPr>
        <p:blipFill>
          <a:blip r:embed="rId11"/>
          <a:stretch>
            <a:fillRect/>
          </a:stretch>
        </p:blipFill>
        <p:spPr>
          <a:xfrm>
            <a:off x="4240358" y="2726559"/>
            <a:ext cx="2057907" cy="773158"/>
          </a:xfrm>
          <a:prstGeom prst="rect">
            <a:avLst/>
          </a:prstGeom>
        </p:spPr>
      </p:pic>
      <p:pic>
        <p:nvPicPr>
          <p:cNvPr id="22" name="Picture 21">
            <a:extLst>
              <a:ext uri="{FF2B5EF4-FFF2-40B4-BE49-F238E27FC236}">
                <a16:creationId xmlns:a16="http://schemas.microsoft.com/office/drawing/2014/main" id="{ED7E428B-79E0-1511-901C-8B3318689D59}"/>
              </a:ext>
            </a:extLst>
          </p:cNvPr>
          <p:cNvPicPr>
            <a:picLocks noChangeAspect="1"/>
          </p:cNvPicPr>
          <p:nvPr/>
        </p:nvPicPr>
        <p:blipFill>
          <a:blip r:embed="rId12"/>
          <a:stretch>
            <a:fillRect/>
          </a:stretch>
        </p:blipFill>
        <p:spPr>
          <a:xfrm>
            <a:off x="5815647" y="4098143"/>
            <a:ext cx="1837044" cy="1335061"/>
          </a:xfrm>
          <a:prstGeom prst="rect">
            <a:avLst/>
          </a:prstGeom>
        </p:spPr>
      </p:pic>
      <p:cxnSp>
        <p:nvCxnSpPr>
          <p:cNvPr id="24" name="Straight Connector 23">
            <a:extLst>
              <a:ext uri="{FF2B5EF4-FFF2-40B4-BE49-F238E27FC236}">
                <a16:creationId xmlns:a16="http://schemas.microsoft.com/office/drawing/2014/main" id="{616319A3-5196-76EF-A749-90910C595E0B}"/>
              </a:ext>
            </a:extLst>
          </p:cNvPr>
          <p:cNvCxnSpPr/>
          <p:nvPr/>
        </p:nvCxnSpPr>
        <p:spPr>
          <a:xfrm flipH="1">
            <a:off x="4240358" y="3904833"/>
            <a:ext cx="329908" cy="344445"/>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C7AEB912-CC0D-5273-981A-455CC6CB042F}"/>
              </a:ext>
            </a:extLst>
          </p:cNvPr>
          <p:cNvCxnSpPr/>
          <p:nvPr/>
        </p:nvCxnSpPr>
        <p:spPr>
          <a:xfrm flipH="1">
            <a:off x="5924345" y="2400032"/>
            <a:ext cx="329908" cy="344445"/>
          </a:xfrm>
          <a:prstGeom prst="line">
            <a:avLst/>
          </a:prstGeom>
        </p:spPr>
        <p:style>
          <a:lnRef idx="1">
            <a:schemeClr val="accent3"/>
          </a:lnRef>
          <a:fillRef idx="0">
            <a:schemeClr val="accent3"/>
          </a:fillRef>
          <a:effectRef idx="0">
            <a:schemeClr val="accent3"/>
          </a:effectRef>
          <a:fontRef idx="minor">
            <a:schemeClr val="tx1"/>
          </a:fontRef>
        </p:style>
      </p:cxnSp>
      <p:pic>
        <p:nvPicPr>
          <p:cNvPr id="34" name="Picture 33">
            <a:extLst>
              <a:ext uri="{FF2B5EF4-FFF2-40B4-BE49-F238E27FC236}">
                <a16:creationId xmlns:a16="http://schemas.microsoft.com/office/drawing/2014/main" id="{CB054C2B-291B-B8EC-4273-43A1646DD78E}"/>
              </a:ext>
            </a:extLst>
          </p:cNvPr>
          <p:cNvPicPr>
            <a:picLocks noChangeAspect="1"/>
          </p:cNvPicPr>
          <p:nvPr/>
        </p:nvPicPr>
        <p:blipFill>
          <a:blip r:embed="rId13"/>
          <a:stretch>
            <a:fillRect/>
          </a:stretch>
        </p:blipFill>
        <p:spPr>
          <a:xfrm>
            <a:off x="8031989" y="4466561"/>
            <a:ext cx="1419830" cy="963233"/>
          </a:xfrm>
          <a:prstGeom prst="rect">
            <a:avLst/>
          </a:prstGeom>
        </p:spPr>
      </p:pic>
      <p:cxnSp>
        <p:nvCxnSpPr>
          <p:cNvPr id="35" name="Straight Connector 34">
            <a:extLst>
              <a:ext uri="{FF2B5EF4-FFF2-40B4-BE49-F238E27FC236}">
                <a16:creationId xmlns:a16="http://schemas.microsoft.com/office/drawing/2014/main" id="{0558FFE3-D027-5CBD-446B-201CF688C94F}"/>
              </a:ext>
            </a:extLst>
          </p:cNvPr>
          <p:cNvCxnSpPr>
            <a:cxnSpLocks/>
          </p:cNvCxnSpPr>
          <p:nvPr/>
        </p:nvCxnSpPr>
        <p:spPr>
          <a:xfrm>
            <a:off x="1401012" y="3994097"/>
            <a:ext cx="49640" cy="548444"/>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Straight Connector 36">
            <a:extLst>
              <a:ext uri="{FF2B5EF4-FFF2-40B4-BE49-F238E27FC236}">
                <a16:creationId xmlns:a16="http://schemas.microsoft.com/office/drawing/2014/main" id="{9A4BF55D-88E6-264A-BF1D-835D7A35DA78}"/>
              </a:ext>
            </a:extLst>
          </p:cNvPr>
          <p:cNvCxnSpPr>
            <a:cxnSpLocks/>
            <a:stCxn id="19" idx="2"/>
          </p:cNvCxnSpPr>
          <p:nvPr/>
        </p:nvCxnSpPr>
        <p:spPr>
          <a:xfrm flipH="1">
            <a:off x="1401012" y="3044351"/>
            <a:ext cx="130188" cy="484959"/>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Straight Connector 39">
            <a:extLst>
              <a:ext uri="{FF2B5EF4-FFF2-40B4-BE49-F238E27FC236}">
                <a16:creationId xmlns:a16="http://schemas.microsoft.com/office/drawing/2014/main" id="{656AE9D6-E9D9-205D-8735-6B93568E89D8}"/>
              </a:ext>
            </a:extLst>
          </p:cNvPr>
          <p:cNvCxnSpPr/>
          <p:nvPr/>
        </p:nvCxnSpPr>
        <p:spPr>
          <a:xfrm flipH="1">
            <a:off x="8770307" y="4096096"/>
            <a:ext cx="329908" cy="344445"/>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Straight Connector 40">
            <a:extLst>
              <a:ext uri="{FF2B5EF4-FFF2-40B4-BE49-F238E27FC236}">
                <a16:creationId xmlns:a16="http://schemas.microsoft.com/office/drawing/2014/main" id="{AD608B1F-1032-CAA3-59F1-A7B4401941D9}"/>
              </a:ext>
            </a:extLst>
          </p:cNvPr>
          <p:cNvCxnSpPr/>
          <p:nvPr/>
        </p:nvCxnSpPr>
        <p:spPr>
          <a:xfrm flipH="1">
            <a:off x="10264888" y="3353460"/>
            <a:ext cx="329908" cy="344445"/>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Straight Connector 41">
            <a:extLst>
              <a:ext uri="{FF2B5EF4-FFF2-40B4-BE49-F238E27FC236}">
                <a16:creationId xmlns:a16="http://schemas.microsoft.com/office/drawing/2014/main" id="{6C758DFC-8716-CE24-FE29-DD64655E970F}"/>
              </a:ext>
            </a:extLst>
          </p:cNvPr>
          <p:cNvCxnSpPr>
            <a:cxnSpLocks/>
          </p:cNvCxnSpPr>
          <p:nvPr/>
        </p:nvCxnSpPr>
        <p:spPr>
          <a:xfrm>
            <a:off x="8955901" y="3352152"/>
            <a:ext cx="288627" cy="321420"/>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Straight Connector 44">
            <a:extLst>
              <a:ext uri="{FF2B5EF4-FFF2-40B4-BE49-F238E27FC236}">
                <a16:creationId xmlns:a16="http://schemas.microsoft.com/office/drawing/2014/main" id="{7547D0B2-114B-A7F9-DC60-454A3342B354}"/>
              </a:ext>
            </a:extLst>
          </p:cNvPr>
          <p:cNvCxnSpPr>
            <a:cxnSpLocks/>
            <a:endCxn id="5" idx="0"/>
          </p:cNvCxnSpPr>
          <p:nvPr/>
        </p:nvCxnSpPr>
        <p:spPr>
          <a:xfrm>
            <a:off x="10429842" y="4134814"/>
            <a:ext cx="554558" cy="396418"/>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623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C57E-65E2-8B5B-7DF0-12DC78C4CFF2}"/>
              </a:ext>
            </a:extLst>
          </p:cNvPr>
          <p:cNvSpPr>
            <a:spLocks noGrp="1"/>
          </p:cNvSpPr>
          <p:nvPr>
            <p:ph type="title"/>
          </p:nvPr>
        </p:nvSpPr>
        <p:spPr/>
        <p:txBody>
          <a:bodyPr/>
          <a:lstStyle/>
          <a:p>
            <a:r>
              <a:rPr lang="en-US" dirty="0"/>
              <a:t>RAP 2030 Timeline</a:t>
            </a:r>
          </a:p>
        </p:txBody>
      </p:sp>
      <p:sp>
        <p:nvSpPr>
          <p:cNvPr id="3" name="Content Placeholder 2">
            <a:extLst>
              <a:ext uri="{FF2B5EF4-FFF2-40B4-BE49-F238E27FC236}">
                <a16:creationId xmlns:a16="http://schemas.microsoft.com/office/drawing/2014/main" id="{DF596CCA-4340-5596-DAE0-C4767FCDB879}"/>
              </a:ext>
            </a:extLst>
          </p:cNvPr>
          <p:cNvSpPr>
            <a:spLocks noGrp="1"/>
          </p:cNvSpPr>
          <p:nvPr>
            <p:ph idx="1"/>
          </p:nvPr>
        </p:nvSpPr>
        <p:spPr/>
        <p:txBody>
          <a:bodyPr>
            <a:normAutofit lnSpcReduction="10000"/>
          </a:bodyPr>
          <a:lstStyle/>
          <a:p>
            <a:pPr marL="3079750" indent="-3079750">
              <a:buNone/>
            </a:pPr>
            <a:r>
              <a:rPr lang="en-US" sz="2700" dirty="0"/>
              <a:t>Year 1 (2024-2025)  	Finalize the 2030 plan and goals, develop action items for each target area</a:t>
            </a:r>
          </a:p>
          <a:p>
            <a:pPr marL="3079750" indent="-3079750">
              <a:buNone/>
            </a:pPr>
            <a:r>
              <a:rPr lang="en-US" sz="2700" dirty="0"/>
              <a:t>Year 2 (2025-2026) 	Continue to develop and refine the action items and goals, testing areas for success in each target area</a:t>
            </a:r>
          </a:p>
          <a:p>
            <a:pPr marL="3079750" indent="-3079750">
              <a:buNone/>
            </a:pPr>
            <a:r>
              <a:rPr lang="en-US" sz="2700" dirty="0"/>
              <a:t>Year 3 (2026-2027) 	Implementation, assessment and adjustment</a:t>
            </a:r>
          </a:p>
          <a:p>
            <a:pPr marL="3079750" indent="-3079750">
              <a:buNone/>
            </a:pPr>
            <a:r>
              <a:rPr lang="en-US" sz="2700" dirty="0"/>
              <a:t>Year 4 (2027-2028) 	Implementation, assessment and adjustment, including new action items</a:t>
            </a:r>
          </a:p>
          <a:p>
            <a:pPr marL="3079750" indent="-3079750">
              <a:buNone/>
            </a:pPr>
            <a:r>
              <a:rPr lang="en-US" sz="2700" dirty="0"/>
              <a:t>Year 5 (2028-2029) 	Implementation, assessment and adjustment   </a:t>
            </a:r>
          </a:p>
          <a:p>
            <a:pPr marL="3079750" indent="-3079750">
              <a:buNone/>
            </a:pPr>
            <a:r>
              <a:rPr lang="en-US" sz="2700" dirty="0"/>
              <a:t>Year 6 (2029-2030) 	Evaluation of goals, decision to continue on initial target areas or new areas of concern</a:t>
            </a:r>
          </a:p>
          <a:p>
            <a:pPr marL="3079750" indent="-3079750">
              <a:buNone/>
            </a:pPr>
            <a:endParaRPr lang="en-US" dirty="0"/>
          </a:p>
        </p:txBody>
      </p:sp>
      <p:grpSp>
        <p:nvGrpSpPr>
          <p:cNvPr id="9" name="Group 8">
            <a:extLst>
              <a:ext uri="{FF2B5EF4-FFF2-40B4-BE49-F238E27FC236}">
                <a16:creationId xmlns:a16="http://schemas.microsoft.com/office/drawing/2014/main" id="{7F993BCF-0ED5-BEA7-D435-12FC6C2B9958}"/>
              </a:ext>
            </a:extLst>
          </p:cNvPr>
          <p:cNvGrpSpPr>
            <a:grpSpLocks noChangeAspect="1"/>
          </p:cNvGrpSpPr>
          <p:nvPr/>
        </p:nvGrpSpPr>
        <p:grpSpPr>
          <a:xfrm>
            <a:off x="11334749" y="6176963"/>
            <a:ext cx="457200" cy="457200"/>
            <a:chOff x="5821680" y="3154680"/>
            <a:chExt cx="548640" cy="548640"/>
          </a:xfrm>
        </p:grpSpPr>
        <p:sp>
          <p:nvSpPr>
            <p:cNvPr id="10" name="Rectangle 9">
              <a:extLst>
                <a:ext uri="{FF2B5EF4-FFF2-40B4-BE49-F238E27FC236}">
                  <a16:creationId xmlns:a16="http://schemas.microsoft.com/office/drawing/2014/main" id="{C9A87564-330E-8334-7562-93579FDFEC9A}"/>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5759B2-E79A-7DE9-4EC7-195E5EB7F685}"/>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C20767-F514-E156-A0A6-188A6B0BFD82}"/>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B743A0-B360-72BC-65CB-28E86001BE78}"/>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19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59853-1CDB-1B8C-28D0-84F64C88F02C}"/>
              </a:ext>
            </a:extLst>
          </p:cNvPr>
          <p:cNvSpPr>
            <a:spLocks noGrp="1"/>
          </p:cNvSpPr>
          <p:nvPr>
            <p:ph type="title"/>
          </p:nvPr>
        </p:nvSpPr>
        <p:spPr/>
        <p:txBody>
          <a:bodyPr/>
          <a:lstStyle/>
          <a:p>
            <a:r>
              <a:rPr lang="en-US" dirty="0"/>
              <a:t>So What Happens Next?</a:t>
            </a:r>
          </a:p>
        </p:txBody>
      </p:sp>
      <p:sp>
        <p:nvSpPr>
          <p:cNvPr id="5" name="Content Placeholder 4">
            <a:extLst>
              <a:ext uri="{FF2B5EF4-FFF2-40B4-BE49-F238E27FC236}">
                <a16:creationId xmlns:a16="http://schemas.microsoft.com/office/drawing/2014/main" id="{F412DA11-71E6-0D9C-32D1-0FBF2781120C}"/>
              </a:ext>
            </a:extLst>
          </p:cNvPr>
          <p:cNvSpPr>
            <a:spLocks noGrp="1"/>
          </p:cNvSpPr>
          <p:nvPr>
            <p:ph sz="half" idx="1"/>
          </p:nvPr>
        </p:nvSpPr>
        <p:spPr>
          <a:xfrm>
            <a:off x="838200" y="1279939"/>
            <a:ext cx="5181600" cy="4351338"/>
          </a:xfrm>
        </p:spPr>
        <p:txBody>
          <a:bodyPr>
            <a:normAutofit fontScale="85000" lnSpcReduction="10000"/>
          </a:bodyPr>
          <a:lstStyle/>
          <a:p>
            <a:pPr marL="0" indent="0">
              <a:buNone/>
            </a:pPr>
            <a:r>
              <a:rPr lang="en-US" dirty="0"/>
              <a:t>Each Target Area has a leader:</a:t>
            </a:r>
          </a:p>
          <a:p>
            <a:pPr marL="514350" indent="-514350">
              <a:buFont typeface="+mj-lt"/>
              <a:buAutoNum type="arabicPeriod"/>
            </a:pPr>
            <a:r>
              <a:rPr lang="en-US" dirty="0"/>
              <a:t>Membership, Recruitment and Retention – Jennifer DeVore</a:t>
            </a:r>
          </a:p>
          <a:p>
            <a:pPr marL="514350" indent="-514350">
              <a:buFont typeface="+mj-lt"/>
              <a:buAutoNum type="arabicPeriod"/>
            </a:pPr>
            <a:r>
              <a:rPr lang="en-US" dirty="0"/>
              <a:t>Communications and PR – Michele Gennarino</a:t>
            </a:r>
          </a:p>
          <a:p>
            <a:pPr marL="514350" indent="-514350">
              <a:buFont typeface="+mj-lt"/>
              <a:buAutoNum type="arabicPeriod"/>
            </a:pPr>
            <a:r>
              <a:rPr lang="en-US" dirty="0"/>
              <a:t>Social Activities – Marcia Miller</a:t>
            </a:r>
          </a:p>
          <a:p>
            <a:pPr marL="514350" indent="-514350">
              <a:buFont typeface="+mj-lt"/>
              <a:buAutoNum type="arabicPeriod"/>
            </a:pPr>
            <a:r>
              <a:rPr lang="en-US" dirty="0"/>
              <a:t>Community Engagement and Philanthropy – Renee Lanthier</a:t>
            </a:r>
          </a:p>
        </p:txBody>
      </p:sp>
      <p:sp>
        <p:nvSpPr>
          <p:cNvPr id="6" name="Content Placeholder 5">
            <a:extLst>
              <a:ext uri="{FF2B5EF4-FFF2-40B4-BE49-F238E27FC236}">
                <a16:creationId xmlns:a16="http://schemas.microsoft.com/office/drawing/2014/main" id="{D3C78218-C810-3FED-2D56-1A7849A06741}"/>
              </a:ext>
            </a:extLst>
          </p:cNvPr>
          <p:cNvSpPr>
            <a:spLocks noGrp="1"/>
          </p:cNvSpPr>
          <p:nvPr>
            <p:ph sz="half" idx="2"/>
          </p:nvPr>
        </p:nvSpPr>
        <p:spPr>
          <a:xfrm>
            <a:off x="6172199" y="1279938"/>
            <a:ext cx="5619749" cy="5032375"/>
          </a:xfrm>
        </p:spPr>
        <p:txBody>
          <a:bodyPr>
            <a:normAutofit fontScale="85000" lnSpcReduction="10000"/>
          </a:bodyPr>
          <a:lstStyle/>
          <a:p>
            <a:pPr marL="0" indent="0">
              <a:buNone/>
            </a:pPr>
            <a:r>
              <a:rPr lang="en-US" dirty="0"/>
              <a:t>Leaders use their committees and/or RAP members to:</a:t>
            </a:r>
          </a:p>
          <a:p>
            <a:r>
              <a:rPr lang="en-US" dirty="0"/>
              <a:t>Form a Planning Team: Assemble a diverse group from within the organization and members at large</a:t>
            </a:r>
          </a:p>
          <a:p>
            <a:r>
              <a:rPr lang="en-US" dirty="0"/>
              <a:t>Gather Input: Engage stakeholders through surveys, interviews, and focus groups to understand their perspectives, needs, and ideas</a:t>
            </a:r>
          </a:p>
          <a:p>
            <a:r>
              <a:rPr lang="en-US" dirty="0"/>
              <a:t>Implement actions to start making progress</a:t>
            </a:r>
          </a:p>
          <a:p>
            <a:r>
              <a:rPr lang="en-US" dirty="0"/>
              <a:t>Develop goals, measurements and actions</a:t>
            </a:r>
          </a:p>
          <a:p>
            <a:r>
              <a:rPr lang="en-US" dirty="0"/>
              <a:t>Provide a status report in January 2025 and annual report in June of each year</a:t>
            </a:r>
          </a:p>
        </p:txBody>
      </p:sp>
      <p:grpSp>
        <p:nvGrpSpPr>
          <p:cNvPr id="8" name="Group 7">
            <a:extLst>
              <a:ext uri="{FF2B5EF4-FFF2-40B4-BE49-F238E27FC236}">
                <a16:creationId xmlns:a16="http://schemas.microsoft.com/office/drawing/2014/main" id="{6794B6BD-70ED-631C-6B70-6C5843BA4ECF}"/>
              </a:ext>
            </a:extLst>
          </p:cNvPr>
          <p:cNvGrpSpPr>
            <a:grpSpLocks noChangeAspect="1"/>
          </p:cNvGrpSpPr>
          <p:nvPr/>
        </p:nvGrpSpPr>
        <p:grpSpPr>
          <a:xfrm>
            <a:off x="11334749" y="6176963"/>
            <a:ext cx="457200" cy="457200"/>
            <a:chOff x="5821680" y="3154680"/>
            <a:chExt cx="548640" cy="548640"/>
          </a:xfrm>
        </p:grpSpPr>
        <p:sp>
          <p:nvSpPr>
            <p:cNvPr id="9" name="Rectangle 8">
              <a:extLst>
                <a:ext uri="{FF2B5EF4-FFF2-40B4-BE49-F238E27FC236}">
                  <a16:creationId xmlns:a16="http://schemas.microsoft.com/office/drawing/2014/main" id="{2DE2D423-13E6-0AB4-19DC-B1443BB5DAC4}"/>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1A0F9A-F6A7-D586-AD72-674807BD8921}"/>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D62D1F-58AF-3D85-7ED1-E3D61C532706}"/>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581E41-359A-19E7-78F2-332C500F1505}"/>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703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80CC-2EF1-B372-6455-F80F2A9CF407}"/>
              </a:ext>
            </a:extLst>
          </p:cNvPr>
          <p:cNvSpPr>
            <a:spLocks noGrp="1"/>
          </p:cNvSpPr>
          <p:nvPr>
            <p:ph type="title"/>
          </p:nvPr>
        </p:nvSpPr>
        <p:spPr/>
        <p:txBody>
          <a:bodyPr/>
          <a:lstStyle/>
          <a:p>
            <a:r>
              <a:rPr lang="en-US" dirty="0"/>
              <a:t>How does everyone contribute?</a:t>
            </a:r>
          </a:p>
        </p:txBody>
      </p:sp>
      <p:sp>
        <p:nvSpPr>
          <p:cNvPr id="5" name="Content Placeholder 4">
            <a:extLst>
              <a:ext uri="{FF2B5EF4-FFF2-40B4-BE49-F238E27FC236}">
                <a16:creationId xmlns:a16="http://schemas.microsoft.com/office/drawing/2014/main" id="{EDD68154-840A-8473-1FBF-49300B594A2D}"/>
              </a:ext>
            </a:extLst>
          </p:cNvPr>
          <p:cNvSpPr>
            <a:spLocks noGrp="1"/>
          </p:cNvSpPr>
          <p:nvPr>
            <p:ph idx="1"/>
          </p:nvPr>
        </p:nvSpPr>
        <p:spPr/>
        <p:txBody>
          <a:bodyPr/>
          <a:lstStyle/>
          <a:p>
            <a:r>
              <a:rPr lang="en-US" dirty="0"/>
              <a:t>Keep the four Target Areas in mind when working with your committee. </a:t>
            </a:r>
          </a:p>
          <a:p>
            <a:pPr lvl="1"/>
            <a:r>
              <a:rPr lang="en-US" dirty="0"/>
              <a:t>How can the plans of your committee help drive the Target Areas? </a:t>
            </a:r>
          </a:p>
          <a:p>
            <a:pPr lvl="1"/>
            <a:r>
              <a:rPr lang="en-US" dirty="0"/>
              <a:t>How can we communicate this to our members?</a:t>
            </a:r>
          </a:p>
          <a:p>
            <a:pPr lvl="1"/>
            <a:r>
              <a:rPr lang="en-US" dirty="0"/>
              <a:t>How can we publicize this to our constituents?</a:t>
            </a:r>
          </a:p>
          <a:p>
            <a:pPr lvl="1"/>
            <a:endParaRPr lang="en-US" dirty="0"/>
          </a:p>
          <a:p>
            <a:r>
              <a:rPr lang="en-US" dirty="0"/>
              <a:t>Support the leaders of the Target Areas. </a:t>
            </a:r>
          </a:p>
          <a:p>
            <a:pPr lvl="1"/>
            <a:r>
              <a:rPr lang="en-US" dirty="0"/>
              <a:t>Volunteer to help them with their plans. </a:t>
            </a:r>
          </a:p>
          <a:p>
            <a:pPr lvl="1"/>
            <a:r>
              <a:rPr lang="en-US" dirty="0"/>
              <a:t>Share your ideas. </a:t>
            </a:r>
          </a:p>
          <a:p>
            <a:pPr lvl="1"/>
            <a:r>
              <a:rPr lang="en-US" dirty="0"/>
              <a:t>Have a conversation with the leader(s).</a:t>
            </a:r>
          </a:p>
        </p:txBody>
      </p:sp>
      <p:grpSp>
        <p:nvGrpSpPr>
          <p:cNvPr id="11" name="Group 10">
            <a:extLst>
              <a:ext uri="{FF2B5EF4-FFF2-40B4-BE49-F238E27FC236}">
                <a16:creationId xmlns:a16="http://schemas.microsoft.com/office/drawing/2014/main" id="{13349149-31A4-17D5-F2F4-2C4430D4D748}"/>
              </a:ext>
            </a:extLst>
          </p:cNvPr>
          <p:cNvGrpSpPr>
            <a:grpSpLocks noChangeAspect="1"/>
          </p:cNvGrpSpPr>
          <p:nvPr/>
        </p:nvGrpSpPr>
        <p:grpSpPr>
          <a:xfrm>
            <a:off x="11334749" y="6176963"/>
            <a:ext cx="457200" cy="457200"/>
            <a:chOff x="5821680" y="3154680"/>
            <a:chExt cx="548640" cy="548640"/>
          </a:xfrm>
        </p:grpSpPr>
        <p:sp>
          <p:nvSpPr>
            <p:cNvPr id="12" name="Rectangle 11">
              <a:extLst>
                <a:ext uri="{FF2B5EF4-FFF2-40B4-BE49-F238E27FC236}">
                  <a16:creationId xmlns:a16="http://schemas.microsoft.com/office/drawing/2014/main" id="{C89987B1-073E-C749-5F18-CD17A3972C56}"/>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46F5F4-3B2D-6C97-C259-C3B8954919BC}"/>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BE3F8B-0E5B-9F38-0EF4-3237B8C0C0D5}"/>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D7FAA0-E07A-D836-2641-D692A240FC07}"/>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827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0C77A7C-2965-0FCB-49B2-113DDE4B8071}"/>
              </a:ext>
            </a:extLst>
          </p:cNvPr>
          <p:cNvSpPr>
            <a:spLocks noChangeArrowheads="1"/>
          </p:cNvSpPr>
          <p:nvPr/>
        </p:nvSpPr>
        <p:spPr bwMode="auto">
          <a:xfrm>
            <a:off x="8396691" y="93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itle 3">
            <a:extLst>
              <a:ext uri="{FF2B5EF4-FFF2-40B4-BE49-F238E27FC236}">
                <a16:creationId xmlns:a16="http://schemas.microsoft.com/office/drawing/2014/main" id="{9B1443B5-8231-8054-A98C-078DFA9925B2}"/>
              </a:ext>
            </a:extLst>
          </p:cNvPr>
          <p:cNvSpPr txBox="1">
            <a:spLocks/>
          </p:cNvSpPr>
          <p:nvPr/>
        </p:nvSpPr>
        <p:spPr>
          <a:xfrm>
            <a:off x="691662" y="366425"/>
            <a:ext cx="10937630" cy="1400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2B085"/>
                </a:solidFill>
              </a:rPr>
              <a:t>The idea behind the new things was to  strengthen RAP </a:t>
            </a:r>
            <a:r>
              <a:rPr lang="en-US" sz="2400" dirty="0">
                <a:solidFill>
                  <a:srgbClr val="02B085"/>
                </a:solidFill>
              </a:rPr>
              <a:t>(and have some fun)</a:t>
            </a:r>
            <a:endParaRPr lang="en-US" sz="4000" dirty="0">
              <a:solidFill>
                <a:srgbClr val="02B085"/>
              </a:solidFill>
            </a:endParaRPr>
          </a:p>
        </p:txBody>
      </p:sp>
      <p:sp>
        <p:nvSpPr>
          <p:cNvPr id="25" name="TextBox 24">
            <a:extLst>
              <a:ext uri="{FF2B5EF4-FFF2-40B4-BE49-F238E27FC236}">
                <a16:creationId xmlns:a16="http://schemas.microsoft.com/office/drawing/2014/main" id="{E2DBE31D-3F2E-5071-0A1A-159C881A6B5E}"/>
              </a:ext>
            </a:extLst>
          </p:cNvPr>
          <p:cNvSpPr txBox="1"/>
          <p:nvPr/>
        </p:nvSpPr>
        <p:spPr>
          <a:xfrm>
            <a:off x="2066639" y="2992660"/>
            <a:ext cx="5216345" cy="400110"/>
          </a:xfrm>
          <a:prstGeom prst="rect">
            <a:avLst/>
          </a:prstGeom>
          <a:noFill/>
        </p:spPr>
        <p:txBody>
          <a:bodyPr wrap="square">
            <a:spAutoFit/>
          </a:bodyPr>
          <a:lstStyle/>
          <a:p>
            <a:r>
              <a:rPr lang="en-US" sz="2000" dirty="0">
                <a:solidFill>
                  <a:srgbClr val="242424"/>
                </a:solidFill>
                <a:highlight>
                  <a:srgbClr val="FFFFFF"/>
                </a:highlight>
              </a:rPr>
              <a:t>Published 3 Quarterly RAP E-Newsletters</a:t>
            </a:r>
            <a:endParaRPr lang="en-US" sz="2000" dirty="0"/>
          </a:p>
        </p:txBody>
      </p:sp>
      <p:sp>
        <p:nvSpPr>
          <p:cNvPr id="5" name="TextBox 4">
            <a:extLst>
              <a:ext uri="{FF2B5EF4-FFF2-40B4-BE49-F238E27FC236}">
                <a16:creationId xmlns:a16="http://schemas.microsoft.com/office/drawing/2014/main" id="{6D0DAAB5-8CC7-9C6C-1E4B-67A0B9429F90}"/>
              </a:ext>
            </a:extLst>
          </p:cNvPr>
          <p:cNvSpPr txBox="1"/>
          <p:nvPr/>
        </p:nvSpPr>
        <p:spPr>
          <a:xfrm>
            <a:off x="2066639" y="2022679"/>
            <a:ext cx="9082007" cy="707886"/>
          </a:xfrm>
          <a:prstGeom prst="rect">
            <a:avLst/>
          </a:prstGeom>
          <a:noFill/>
        </p:spPr>
        <p:txBody>
          <a:bodyPr wrap="square" rtlCol="0">
            <a:spAutoFit/>
          </a:bodyPr>
          <a:lstStyle/>
          <a:p>
            <a:pPr algn="l"/>
            <a:r>
              <a:rPr lang="en-US" sz="2000" b="0" i="0" dirty="0">
                <a:solidFill>
                  <a:srgbClr val="242424"/>
                </a:solidFill>
                <a:effectLst/>
                <a:highlight>
                  <a:srgbClr val="FFFFFF"/>
                </a:highlight>
              </a:rPr>
              <a:t>Multiple email communications, and multiple posts (not including SOS) </a:t>
            </a:r>
            <a:br>
              <a:rPr lang="en-US" sz="2000" b="0" i="0" dirty="0">
                <a:solidFill>
                  <a:srgbClr val="242424"/>
                </a:solidFill>
                <a:effectLst/>
                <a:highlight>
                  <a:srgbClr val="FFFFFF"/>
                </a:highlight>
              </a:rPr>
            </a:br>
            <a:r>
              <a:rPr lang="en-US" sz="2000" b="0" i="0" dirty="0">
                <a:solidFill>
                  <a:srgbClr val="242424"/>
                </a:solidFill>
                <a:effectLst/>
                <a:highlight>
                  <a:srgbClr val="FFFFFF"/>
                </a:highlight>
              </a:rPr>
              <a:t>to keep members, sponsors and ‘friends’ updated</a:t>
            </a:r>
          </a:p>
        </p:txBody>
      </p:sp>
      <p:sp>
        <p:nvSpPr>
          <p:cNvPr id="6" name="TextBox 5">
            <a:extLst>
              <a:ext uri="{FF2B5EF4-FFF2-40B4-BE49-F238E27FC236}">
                <a16:creationId xmlns:a16="http://schemas.microsoft.com/office/drawing/2014/main" id="{29F3A1B7-6F34-A179-0878-01007218D1F0}"/>
              </a:ext>
            </a:extLst>
          </p:cNvPr>
          <p:cNvSpPr txBox="1"/>
          <p:nvPr/>
        </p:nvSpPr>
        <p:spPr>
          <a:xfrm>
            <a:off x="2040240" y="3950150"/>
            <a:ext cx="4829785" cy="400110"/>
          </a:xfrm>
          <a:prstGeom prst="rect">
            <a:avLst/>
          </a:prstGeom>
          <a:noFill/>
        </p:spPr>
        <p:txBody>
          <a:bodyPr wrap="square" rtlCol="0">
            <a:spAutoFit/>
          </a:bodyPr>
          <a:lstStyle/>
          <a:p>
            <a:pPr algn="l"/>
            <a:r>
              <a:rPr lang="en-US" sz="2000" b="0" i="0" dirty="0">
                <a:solidFill>
                  <a:srgbClr val="242424"/>
                </a:solidFill>
                <a:effectLst/>
                <a:highlight>
                  <a:srgbClr val="FFFFFF"/>
                </a:highlight>
              </a:rPr>
              <a:t>VP’s connected with new incoming delegates</a:t>
            </a:r>
          </a:p>
        </p:txBody>
      </p:sp>
      <p:sp>
        <p:nvSpPr>
          <p:cNvPr id="8" name="TextBox 7">
            <a:extLst>
              <a:ext uri="{FF2B5EF4-FFF2-40B4-BE49-F238E27FC236}">
                <a16:creationId xmlns:a16="http://schemas.microsoft.com/office/drawing/2014/main" id="{9ED1746D-73AD-EF16-E749-3E31264C8F2C}"/>
              </a:ext>
            </a:extLst>
          </p:cNvPr>
          <p:cNvSpPr txBox="1"/>
          <p:nvPr/>
        </p:nvSpPr>
        <p:spPr>
          <a:xfrm>
            <a:off x="2040240" y="5623718"/>
            <a:ext cx="9463517" cy="707886"/>
          </a:xfrm>
          <a:prstGeom prst="rect">
            <a:avLst/>
          </a:prstGeom>
          <a:noFill/>
        </p:spPr>
        <p:txBody>
          <a:bodyPr wrap="square" rtlCol="0">
            <a:spAutoFit/>
          </a:bodyPr>
          <a:lstStyle/>
          <a:p>
            <a:pPr algn="l"/>
            <a:r>
              <a:rPr lang="en-US" sz="2000" b="0" i="0" dirty="0">
                <a:solidFill>
                  <a:srgbClr val="242424"/>
                </a:solidFill>
                <a:effectLst/>
                <a:highlight>
                  <a:srgbClr val="FFFFFF"/>
                </a:highlight>
              </a:rPr>
              <a:t>Scholarship committee had presentations with all local </a:t>
            </a:r>
            <a:br>
              <a:rPr lang="en-US" sz="2000" b="0" i="0" dirty="0">
                <a:solidFill>
                  <a:srgbClr val="242424"/>
                </a:solidFill>
                <a:effectLst/>
                <a:highlight>
                  <a:srgbClr val="FFFFFF"/>
                </a:highlight>
              </a:rPr>
            </a:br>
            <a:r>
              <a:rPr lang="en-US" sz="2000" b="0" i="0" dirty="0">
                <a:solidFill>
                  <a:srgbClr val="242424"/>
                </a:solidFill>
                <a:effectLst/>
                <a:highlight>
                  <a:srgbClr val="FFFFFF"/>
                </a:highlight>
              </a:rPr>
              <a:t>campuses about scholarship awards</a:t>
            </a:r>
          </a:p>
        </p:txBody>
      </p:sp>
      <p:sp>
        <p:nvSpPr>
          <p:cNvPr id="9" name="TextBox 8">
            <a:extLst>
              <a:ext uri="{FF2B5EF4-FFF2-40B4-BE49-F238E27FC236}">
                <a16:creationId xmlns:a16="http://schemas.microsoft.com/office/drawing/2014/main" id="{4D46D2C3-D913-BF9B-9BE6-0D5B8E6397F6}"/>
              </a:ext>
            </a:extLst>
          </p:cNvPr>
          <p:cNvSpPr txBox="1"/>
          <p:nvPr/>
        </p:nvSpPr>
        <p:spPr>
          <a:xfrm>
            <a:off x="1986880" y="4904374"/>
            <a:ext cx="8506805" cy="400110"/>
          </a:xfrm>
          <a:prstGeom prst="rect">
            <a:avLst/>
          </a:prstGeom>
          <a:noFill/>
        </p:spPr>
        <p:txBody>
          <a:bodyPr wrap="square" rtlCol="0">
            <a:spAutoFit/>
          </a:bodyPr>
          <a:lstStyle/>
          <a:p>
            <a:pPr algn="l"/>
            <a:r>
              <a:rPr lang="en-US" sz="2000" b="0" i="0" dirty="0">
                <a:solidFill>
                  <a:srgbClr val="242424"/>
                </a:solidFill>
                <a:effectLst/>
                <a:highlight>
                  <a:srgbClr val="FFFFFF"/>
                </a:highlight>
              </a:rPr>
              <a:t>VP's reached out to dormant alumnae sorority groups</a:t>
            </a:r>
          </a:p>
        </p:txBody>
      </p:sp>
      <p:pic>
        <p:nvPicPr>
          <p:cNvPr id="4" name="Picture 3">
            <a:extLst>
              <a:ext uri="{FF2B5EF4-FFF2-40B4-BE49-F238E27FC236}">
                <a16:creationId xmlns:a16="http://schemas.microsoft.com/office/drawing/2014/main" id="{00BB79E8-396D-2253-0368-914CE461123C}"/>
              </a:ext>
            </a:extLst>
          </p:cNvPr>
          <p:cNvPicPr>
            <a:picLocks noChangeAspect="1"/>
          </p:cNvPicPr>
          <p:nvPr/>
        </p:nvPicPr>
        <p:blipFill>
          <a:blip r:embed="rId3"/>
          <a:stretch>
            <a:fillRect/>
          </a:stretch>
        </p:blipFill>
        <p:spPr>
          <a:xfrm>
            <a:off x="1249665" y="1886692"/>
            <a:ext cx="790575" cy="781050"/>
          </a:xfrm>
          <a:prstGeom prst="rect">
            <a:avLst/>
          </a:prstGeom>
        </p:spPr>
      </p:pic>
      <p:pic>
        <p:nvPicPr>
          <p:cNvPr id="11" name="Picture 10">
            <a:extLst>
              <a:ext uri="{FF2B5EF4-FFF2-40B4-BE49-F238E27FC236}">
                <a16:creationId xmlns:a16="http://schemas.microsoft.com/office/drawing/2014/main" id="{79FA5982-AACF-6EE3-3C32-6B83F27CD48A}"/>
              </a:ext>
            </a:extLst>
          </p:cNvPr>
          <p:cNvPicPr>
            <a:picLocks noChangeAspect="1"/>
          </p:cNvPicPr>
          <p:nvPr/>
        </p:nvPicPr>
        <p:blipFill>
          <a:blip r:embed="rId3"/>
          <a:stretch>
            <a:fillRect/>
          </a:stretch>
        </p:blipFill>
        <p:spPr>
          <a:xfrm>
            <a:off x="1249666" y="3782455"/>
            <a:ext cx="790575" cy="781050"/>
          </a:xfrm>
          <a:prstGeom prst="rect">
            <a:avLst/>
          </a:prstGeom>
        </p:spPr>
      </p:pic>
      <p:pic>
        <p:nvPicPr>
          <p:cNvPr id="13" name="Picture 12">
            <a:extLst>
              <a:ext uri="{FF2B5EF4-FFF2-40B4-BE49-F238E27FC236}">
                <a16:creationId xmlns:a16="http://schemas.microsoft.com/office/drawing/2014/main" id="{3159A2A3-8A4D-785D-DA2D-A047DF73306E}"/>
              </a:ext>
            </a:extLst>
          </p:cNvPr>
          <p:cNvPicPr>
            <a:picLocks noChangeAspect="1"/>
          </p:cNvPicPr>
          <p:nvPr/>
        </p:nvPicPr>
        <p:blipFill>
          <a:blip r:embed="rId3"/>
          <a:stretch>
            <a:fillRect/>
          </a:stretch>
        </p:blipFill>
        <p:spPr>
          <a:xfrm>
            <a:off x="1276064" y="4678560"/>
            <a:ext cx="790575" cy="781050"/>
          </a:xfrm>
          <a:prstGeom prst="rect">
            <a:avLst/>
          </a:prstGeom>
        </p:spPr>
      </p:pic>
      <p:pic>
        <p:nvPicPr>
          <p:cNvPr id="15" name="Picture 14">
            <a:extLst>
              <a:ext uri="{FF2B5EF4-FFF2-40B4-BE49-F238E27FC236}">
                <a16:creationId xmlns:a16="http://schemas.microsoft.com/office/drawing/2014/main" id="{C5C6E5F9-E669-0163-4EAA-CCBF5A629460}"/>
              </a:ext>
            </a:extLst>
          </p:cNvPr>
          <p:cNvPicPr>
            <a:picLocks noChangeAspect="1"/>
          </p:cNvPicPr>
          <p:nvPr/>
        </p:nvPicPr>
        <p:blipFill>
          <a:blip r:embed="rId3"/>
          <a:stretch>
            <a:fillRect/>
          </a:stretch>
        </p:blipFill>
        <p:spPr>
          <a:xfrm>
            <a:off x="1249666" y="2810022"/>
            <a:ext cx="790575" cy="781050"/>
          </a:xfrm>
          <a:prstGeom prst="rect">
            <a:avLst/>
          </a:prstGeom>
        </p:spPr>
      </p:pic>
      <p:pic>
        <p:nvPicPr>
          <p:cNvPr id="16" name="Picture 15">
            <a:extLst>
              <a:ext uri="{FF2B5EF4-FFF2-40B4-BE49-F238E27FC236}">
                <a16:creationId xmlns:a16="http://schemas.microsoft.com/office/drawing/2014/main" id="{DCD4D373-1B91-6D77-A3D7-E47A8841687B}"/>
              </a:ext>
            </a:extLst>
          </p:cNvPr>
          <p:cNvPicPr>
            <a:picLocks noChangeAspect="1"/>
          </p:cNvPicPr>
          <p:nvPr/>
        </p:nvPicPr>
        <p:blipFill>
          <a:blip r:embed="rId3"/>
          <a:stretch>
            <a:fillRect/>
          </a:stretch>
        </p:blipFill>
        <p:spPr>
          <a:xfrm>
            <a:off x="1276064" y="5538264"/>
            <a:ext cx="790575" cy="781050"/>
          </a:xfrm>
          <a:prstGeom prst="rect">
            <a:avLst/>
          </a:prstGeom>
        </p:spPr>
      </p:pic>
      <p:pic>
        <p:nvPicPr>
          <p:cNvPr id="21" name="Picture 20">
            <a:extLst>
              <a:ext uri="{FF2B5EF4-FFF2-40B4-BE49-F238E27FC236}">
                <a16:creationId xmlns:a16="http://schemas.microsoft.com/office/drawing/2014/main" id="{D13ECA00-B25A-67E4-256A-B0DD32620EB9}"/>
              </a:ext>
            </a:extLst>
          </p:cNvPr>
          <p:cNvPicPr>
            <a:picLocks noChangeAspect="1"/>
          </p:cNvPicPr>
          <p:nvPr/>
        </p:nvPicPr>
        <p:blipFill>
          <a:blip r:embed="rId4"/>
          <a:stretch>
            <a:fillRect/>
          </a:stretch>
        </p:blipFill>
        <p:spPr>
          <a:xfrm>
            <a:off x="8171332" y="2479652"/>
            <a:ext cx="2231741" cy="2940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580EE31B-2E7D-F902-EA0C-E648815FC25C}"/>
              </a:ext>
            </a:extLst>
          </p:cNvPr>
          <p:cNvPicPr>
            <a:picLocks noChangeAspect="1"/>
          </p:cNvPicPr>
          <p:nvPr/>
        </p:nvPicPr>
        <p:blipFill>
          <a:blip r:embed="rId5"/>
          <a:stretch>
            <a:fillRect/>
          </a:stretch>
        </p:blipFill>
        <p:spPr>
          <a:xfrm>
            <a:off x="8831384" y="3345673"/>
            <a:ext cx="2058952" cy="2370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8786F6BC-710A-230E-17FA-4B9629221FCB}"/>
              </a:ext>
            </a:extLst>
          </p:cNvPr>
          <p:cNvPicPr>
            <a:picLocks noChangeAspect="1"/>
          </p:cNvPicPr>
          <p:nvPr/>
        </p:nvPicPr>
        <p:blipFill>
          <a:blip r:embed="rId6"/>
          <a:stretch>
            <a:fillRect/>
          </a:stretch>
        </p:blipFill>
        <p:spPr>
          <a:xfrm>
            <a:off x="9670050" y="4150205"/>
            <a:ext cx="2034330" cy="2616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783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0E6E-AF74-B33B-3F64-83612C32E577}"/>
              </a:ext>
            </a:extLst>
          </p:cNvPr>
          <p:cNvSpPr>
            <a:spLocks noGrp="1"/>
          </p:cNvSpPr>
          <p:nvPr>
            <p:ph type="ctrTitle"/>
          </p:nvPr>
        </p:nvSpPr>
        <p:spPr>
          <a:xfrm>
            <a:off x="4717669" y="1805764"/>
            <a:ext cx="5889523" cy="2387600"/>
          </a:xfrm>
        </p:spPr>
        <p:txBody>
          <a:bodyPr/>
          <a:lstStyle/>
          <a:p>
            <a:r>
              <a:rPr lang="en-US" dirty="0"/>
              <a:t>RAP 2030</a:t>
            </a:r>
          </a:p>
        </p:txBody>
      </p:sp>
      <p:sp>
        <p:nvSpPr>
          <p:cNvPr id="3" name="Subtitle 2">
            <a:extLst>
              <a:ext uri="{FF2B5EF4-FFF2-40B4-BE49-F238E27FC236}">
                <a16:creationId xmlns:a16="http://schemas.microsoft.com/office/drawing/2014/main" id="{540AF5F0-AE6C-1AD2-0D38-A73C33B6FD74}"/>
              </a:ext>
            </a:extLst>
          </p:cNvPr>
          <p:cNvSpPr>
            <a:spLocks noGrp="1"/>
          </p:cNvSpPr>
          <p:nvPr>
            <p:ph type="subTitle" idx="1"/>
          </p:nvPr>
        </p:nvSpPr>
        <p:spPr>
          <a:xfrm>
            <a:off x="4336027" y="4178922"/>
            <a:ext cx="6120525" cy="1655762"/>
          </a:xfrm>
        </p:spPr>
        <p:txBody>
          <a:bodyPr>
            <a:normAutofit/>
          </a:bodyPr>
          <a:lstStyle/>
          <a:p>
            <a:pPr>
              <a:spcBef>
                <a:spcPts val="0"/>
              </a:spcBef>
            </a:pPr>
            <a:r>
              <a:rPr lang="en-US" sz="3200" dirty="0"/>
              <a:t>The Rochester Alumnae Panhellenic </a:t>
            </a:r>
          </a:p>
          <a:p>
            <a:pPr>
              <a:spcBef>
                <a:spcPts val="0"/>
              </a:spcBef>
            </a:pPr>
            <a:r>
              <a:rPr lang="en-US" sz="3200" dirty="0"/>
              <a:t>Strategic Plan</a:t>
            </a:r>
          </a:p>
        </p:txBody>
      </p:sp>
      <p:pic>
        <p:nvPicPr>
          <p:cNvPr id="5" name="Picture 4">
            <a:extLst>
              <a:ext uri="{FF2B5EF4-FFF2-40B4-BE49-F238E27FC236}">
                <a16:creationId xmlns:a16="http://schemas.microsoft.com/office/drawing/2014/main" id="{14BA0B6F-1A1C-A134-1119-09DABB435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1" y="719298"/>
            <a:ext cx="3383526" cy="2635096"/>
          </a:xfrm>
          <a:prstGeom prst="rect">
            <a:avLst/>
          </a:prstGeom>
          <a:ln>
            <a:solidFill>
              <a:srgbClr val="03AA80"/>
            </a:solidFill>
          </a:ln>
        </p:spPr>
      </p:pic>
      <p:grpSp>
        <p:nvGrpSpPr>
          <p:cNvPr id="14" name="Group 13">
            <a:extLst>
              <a:ext uri="{FF2B5EF4-FFF2-40B4-BE49-F238E27FC236}">
                <a16:creationId xmlns:a16="http://schemas.microsoft.com/office/drawing/2014/main" id="{B1BFE584-4BC8-6567-7330-D24C86C8BAC1}"/>
              </a:ext>
            </a:extLst>
          </p:cNvPr>
          <p:cNvGrpSpPr>
            <a:grpSpLocks noChangeAspect="1"/>
          </p:cNvGrpSpPr>
          <p:nvPr/>
        </p:nvGrpSpPr>
        <p:grpSpPr>
          <a:xfrm>
            <a:off x="5590320" y="3509810"/>
            <a:ext cx="457200" cy="457200"/>
            <a:chOff x="5821680" y="3154680"/>
            <a:chExt cx="548640" cy="548640"/>
          </a:xfrm>
        </p:grpSpPr>
        <p:sp>
          <p:nvSpPr>
            <p:cNvPr id="10" name="Rectangle 9">
              <a:extLst>
                <a:ext uri="{FF2B5EF4-FFF2-40B4-BE49-F238E27FC236}">
                  <a16:creationId xmlns:a16="http://schemas.microsoft.com/office/drawing/2014/main" id="{027260B5-A0D6-4564-C869-4B13A5125FB0}"/>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E3DD99-8B03-CEBB-FDDA-88C92A40AC65}"/>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4B024-5DCD-197B-FC79-D91ABCB706D7}"/>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E1CAA5-517F-165B-19CC-D8ABB823D6B2}"/>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DBBF-D760-4F2F-1A7C-69B32A3FE9EE}"/>
              </a:ext>
            </a:extLst>
          </p:cNvPr>
          <p:cNvSpPr>
            <a:spLocks noGrp="1"/>
          </p:cNvSpPr>
          <p:nvPr>
            <p:ph type="title"/>
          </p:nvPr>
        </p:nvSpPr>
        <p:spPr>
          <a:xfrm>
            <a:off x="838200" y="733829"/>
            <a:ext cx="4809390" cy="2373528"/>
          </a:xfrm>
        </p:spPr>
        <p:txBody>
          <a:bodyPr>
            <a:noAutofit/>
          </a:bodyPr>
          <a:lstStyle/>
          <a:p>
            <a:r>
              <a:rPr lang="en-US" dirty="0"/>
              <a:t>Introducing…</a:t>
            </a:r>
            <a:br>
              <a:rPr lang="en-US" dirty="0"/>
            </a:br>
            <a:r>
              <a:rPr lang="en-US" dirty="0"/>
              <a:t> </a:t>
            </a:r>
            <a:br>
              <a:rPr lang="en-US" dirty="0"/>
            </a:br>
            <a:br>
              <a:rPr lang="en-US" dirty="0"/>
            </a:br>
            <a:r>
              <a:rPr lang="en-US" dirty="0"/>
              <a:t>     RAP 2030</a:t>
            </a:r>
          </a:p>
        </p:txBody>
      </p:sp>
      <p:sp>
        <p:nvSpPr>
          <p:cNvPr id="6" name="Oval 5">
            <a:extLst>
              <a:ext uri="{FF2B5EF4-FFF2-40B4-BE49-F238E27FC236}">
                <a16:creationId xmlns:a16="http://schemas.microsoft.com/office/drawing/2014/main" id="{69CAD240-3497-B9EF-4869-CD7349D218EF}"/>
              </a:ext>
            </a:extLst>
          </p:cNvPr>
          <p:cNvSpPr/>
          <p:nvPr/>
        </p:nvSpPr>
        <p:spPr>
          <a:xfrm>
            <a:off x="5781371" y="884903"/>
            <a:ext cx="5575925" cy="5607971"/>
          </a:xfrm>
          <a:prstGeom prst="ellipse">
            <a:avLst/>
          </a:prstGeom>
          <a:solidFill>
            <a:srgbClr val="9021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409C91-1C41-2246-7B2B-23FD7C17F99E}"/>
              </a:ext>
            </a:extLst>
          </p:cNvPr>
          <p:cNvSpPr>
            <a:spLocks noGrp="1"/>
          </p:cNvSpPr>
          <p:nvPr>
            <p:ph idx="1"/>
          </p:nvPr>
        </p:nvSpPr>
        <p:spPr>
          <a:xfrm>
            <a:off x="834704" y="3313829"/>
            <a:ext cx="4235245" cy="1443998"/>
          </a:xfrm>
        </p:spPr>
        <p:txBody>
          <a:bodyPr>
            <a:normAutofit/>
          </a:bodyPr>
          <a:lstStyle/>
          <a:p>
            <a:pPr marL="0" indent="0">
              <a:buNone/>
            </a:pPr>
            <a:r>
              <a:rPr lang="en-US" dirty="0"/>
              <a:t>Our strategic plan to move the organization forward</a:t>
            </a:r>
          </a:p>
          <a:p>
            <a:endParaRPr lang="en-US" dirty="0"/>
          </a:p>
        </p:txBody>
      </p:sp>
      <p:sp>
        <p:nvSpPr>
          <p:cNvPr id="4" name="TextBox 3">
            <a:extLst>
              <a:ext uri="{FF2B5EF4-FFF2-40B4-BE49-F238E27FC236}">
                <a16:creationId xmlns:a16="http://schemas.microsoft.com/office/drawing/2014/main" id="{799AD559-39D8-D8F8-C294-94D12DE7F379}"/>
              </a:ext>
            </a:extLst>
          </p:cNvPr>
          <p:cNvSpPr txBox="1"/>
          <p:nvPr/>
        </p:nvSpPr>
        <p:spPr>
          <a:xfrm>
            <a:off x="6096000" y="1920593"/>
            <a:ext cx="4788311" cy="3016210"/>
          </a:xfrm>
          <a:prstGeom prst="rect">
            <a:avLst/>
          </a:prstGeom>
          <a:noFill/>
        </p:spPr>
        <p:txBody>
          <a:bodyPr wrap="square" rtlCol="0">
            <a:spAutoFit/>
          </a:bodyPr>
          <a:lstStyle/>
          <a:p>
            <a:pPr algn="ctr"/>
            <a:r>
              <a:rPr lang="en-US" sz="3200" b="1" dirty="0">
                <a:solidFill>
                  <a:schemeClr val="bg1"/>
                </a:solidFill>
              </a:rPr>
              <a:t>RAP 2030 Goal</a:t>
            </a:r>
          </a:p>
          <a:p>
            <a:pPr algn="ctr"/>
            <a:endParaRPr lang="en-US" dirty="0"/>
          </a:p>
          <a:p>
            <a:pPr algn="ctr"/>
            <a:r>
              <a:rPr lang="en-US" sz="2800" dirty="0">
                <a:solidFill>
                  <a:schemeClr val="bg1"/>
                </a:solidFill>
              </a:rPr>
              <a:t>Continue to strengthen the Rochester Alumnae Panhellenic into a thriving, inclusive and vibrant organization preparing for the future of Greek life</a:t>
            </a:r>
          </a:p>
        </p:txBody>
      </p:sp>
      <p:grpSp>
        <p:nvGrpSpPr>
          <p:cNvPr id="13" name="Group 12">
            <a:extLst>
              <a:ext uri="{FF2B5EF4-FFF2-40B4-BE49-F238E27FC236}">
                <a16:creationId xmlns:a16="http://schemas.microsoft.com/office/drawing/2014/main" id="{6AB2ED28-70AB-722E-08EE-892B212EC077}"/>
              </a:ext>
            </a:extLst>
          </p:cNvPr>
          <p:cNvGrpSpPr>
            <a:grpSpLocks noChangeAspect="1"/>
          </p:cNvGrpSpPr>
          <p:nvPr/>
        </p:nvGrpSpPr>
        <p:grpSpPr>
          <a:xfrm>
            <a:off x="11334749" y="6176963"/>
            <a:ext cx="457200" cy="457200"/>
            <a:chOff x="5821680" y="3154680"/>
            <a:chExt cx="548640" cy="548640"/>
          </a:xfrm>
        </p:grpSpPr>
        <p:sp>
          <p:nvSpPr>
            <p:cNvPr id="14" name="Rectangle 13">
              <a:extLst>
                <a:ext uri="{FF2B5EF4-FFF2-40B4-BE49-F238E27FC236}">
                  <a16:creationId xmlns:a16="http://schemas.microsoft.com/office/drawing/2014/main" id="{179F96B3-DD58-4B5D-8F07-E0801F0D98F8}"/>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17C0AE-96FA-DFF0-4B3A-1824E79BF44C}"/>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0BA7EB-22D4-3E0C-D5C4-A5D825489474}"/>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16DDB5-B27E-E14E-9DCD-D41549EB0724}"/>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4EB5D005-BF90-C866-4DC5-EAC8AFF6FED5}"/>
              </a:ext>
            </a:extLst>
          </p:cNvPr>
          <p:cNvGrpSpPr>
            <a:grpSpLocks noChangeAspect="1"/>
          </p:cNvGrpSpPr>
          <p:nvPr/>
        </p:nvGrpSpPr>
        <p:grpSpPr>
          <a:xfrm>
            <a:off x="931798" y="2458747"/>
            <a:ext cx="457200" cy="457200"/>
            <a:chOff x="5821680" y="3154680"/>
            <a:chExt cx="548640" cy="548640"/>
          </a:xfrm>
        </p:grpSpPr>
        <p:sp>
          <p:nvSpPr>
            <p:cNvPr id="8" name="Rectangle 7">
              <a:extLst>
                <a:ext uri="{FF2B5EF4-FFF2-40B4-BE49-F238E27FC236}">
                  <a16:creationId xmlns:a16="http://schemas.microsoft.com/office/drawing/2014/main" id="{71674406-D41C-0615-3007-AB112ABEB1A0}"/>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51410F-4D01-BCA2-3E34-E02AEA007B64}"/>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80E78D-6700-F904-BEF1-DA42AB390703}"/>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1DB168-A42A-0089-A6C3-E35B965507A9}"/>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86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8AFC-761A-84D6-7BF6-516E90368A49}"/>
              </a:ext>
            </a:extLst>
          </p:cNvPr>
          <p:cNvSpPr>
            <a:spLocks noGrp="1"/>
          </p:cNvSpPr>
          <p:nvPr>
            <p:ph type="title"/>
          </p:nvPr>
        </p:nvSpPr>
        <p:spPr>
          <a:xfrm>
            <a:off x="1295400" y="365125"/>
            <a:ext cx="10058400" cy="1325563"/>
          </a:xfrm>
        </p:spPr>
        <p:txBody>
          <a:bodyPr/>
          <a:lstStyle/>
          <a:p>
            <a:r>
              <a:rPr lang="en-US" dirty="0"/>
              <a:t>RAP 2030 Target Areas</a:t>
            </a:r>
          </a:p>
        </p:txBody>
      </p:sp>
      <p:sp>
        <p:nvSpPr>
          <p:cNvPr id="5" name="Content Placeholder 4">
            <a:extLst>
              <a:ext uri="{FF2B5EF4-FFF2-40B4-BE49-F238E27FC236}">
                <a16:creationId xmlns:a16="http://schemas.microsoft.com/office/drawing/2014/main" id="{2BE38AD0-7642-DB6F-F687-53392650CBDE}"/>
              </a:ext>
            </a:extLst>
          </p:cNvPr>
          <p:cNvSpPr>
            <a:spLocks noGrp="1"/>
          </p:cNvSpPr>
          <p:nvPr>
            <p:ph sz="half" idx="1"/>
          </p:nvPr>
        </p:nvSpPr>
        <p:spPr>
          <a:xfrm>
            <a:off x="838200" y="2387095"/>
            <a:ext cx="5173580" cy="1928228"/>
          </a:xfrm>
          <a:ln w="28575">
            <a:solidFill>
              <a:srgbClr val="EF2188"/>
            </a:solidFill>
          </a:ln>
        </p:spPr>
        <p:txBody>
          <a:bodyPr anchor="ctr" anchorCtr="0">
            <a:normAutofit/>
          </a:bodyPr>
          <a:lstStyle/>
          <a:p>
            <a:pPr marL="1783080" indent="0">
              <a:buNone/>
            </a:pPr>
            <a:r>
              <a:rPr lang="en-US" sz="3000" i="0" dirty="0">
                <a:solidFill>
                  <a:srgbClr val="242424"/>
                </a:solidFill>
                <a:effectLst/>
                <a:highlight>
                  <a:srgbClr val="FFFFFF"/>
                </a:highlight>
              </a:rPr>
              <a:t>Membership, Recruitment &amp; Retention</a:t>
            </a:r>
            <a:endParaRPr lang="en-US" sz="3000" dirty="0"/>
          </a:p>
        </p:txBody>
      </p:sp>
      <p:sp>
        <p:nvSpPr>
          <p:cNvPr id="6" name="Content Placeholder 5">
            <a:extLst>
              <a:ext uri="{FF2B5EF4-FFF2-40B4-BE49-F238E27FC236}">
                <a16:creationId xmlns:a16="http://schemas.microsoft.com/office/drawing/2014/main" id="{4438B760-E5E1-0EEB-79F5-B827FE9A557F}"/>
              </a:ext>
            </a:extLst>
          </p:cNvPr>
          <p:cNvSpPr>
            <a:spLocks noGrp="1"/>
          </p:cNvSpPr>
          <p:nvPr>
            <p:ph sz="half" idx="2"/>
          </p:nvPr>
        </p:nvSpPr>
        <p:spPr>
          <a:xfrm>
            <a:off x="6172200" y="2387095"/>
            <a:ext cx="5181600" cy="1928228"/>
          </a:xfrm>
          <a:ln w="28575">
            <a:solidFill>
              <a:srgbClr val="90216A"/>
            </a:solidFill>
          </a:ln>
        </p:spPr>
        <p:txBody>
          <a:bodyPr anchor="ctr" anchorCtr="0">
            <a:normAutofit/>
          </a:bodyPr>
          <a:lstStyle/>
          <a:p>
            <a:pPr marL="1783080" indent="0">
              <a:buNone/>
            </a:pPr>
            <a:r>
              <a:rPr lang="en-US" sz="3000" dirty="0">
                <a:solidFill>
                  <a:srgbClr val="242424"/>
                </a:solidFill>
                <a:highlight>
                  <a:srgbClr val="FFFFFF"/>
                </a:highlight>
              </a:rPr>
              <a:t>Communications   and PR</a:t>
            </a:r>
          </a:p>
        </p:txBody>
      </p:sp>
      <p:sp>
        <p:nvSpPr>
          <p:cNvPr id="7" name="Content Placeholder 4">
            <a:extLst>
              <a:ext uri="{FF2B5EF4-FFF2-40B4-BE49-F238E27FC236}">
                <a16:creationId xmlns:a16="http://schemas.microsoft.com/office/drawing/2014/main" id="{90BB7AF6-2BA2-D823-D97C-64BEC1C7EC8E}"/>
              </a:ext>
            </a:extLst>
          </p:cNvPr>
          <p:cNvSpPr txBox="1">
            <a:spLocks/>
          </p:cNvSpPr>
          <p:nvPr/>
        </p:nvSpPr>
        <p:spPr>
          <a:xfrm>
            <a:off x="830180" y="4448511"/>
            <a:ext cx="5181600" cy="1928228"/>
          </a:xfrm>
          <a:prstGeom prst="rect">
            <a:avLst/>
          </a:prstGeom>
          <a:ln w="28575">
            <a:solidFill>
              <a:srgbClr val="02B085"/>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83080" indent="0">
              <a:buNone/>
            </a:pPr>
            <a:r>
              <a:rPr lang="en-US" sz="3000" dirty="0">
                <a:solidFill>
                  <a:srgbClr val="242424"/>
                </a:solidFill>
                <a:highlight>
                  <a:srgbClr val="FFFFFF"/>
                </a:highlight>
                <a:cs typeface="Segoe UI" panose="020B0502040204020203" pitchFamily="34" charset="0"/>
              </a:rPr>
              <a:t>Social Activities</a:t>
            </a:r>
            <a:endParaRPr lang="en-US" sz="3000" dirty="0">
              <a:cs typeface="Segoe UI" panose="020B0502040204020203" pitchFamily="34" charset="0"/>
            </a:endParaRPr>
          </a:p>
        </p:txBody>
      </p:sp>
      <p:sp>
        <p:nvSpPr>
          <p:cNvPr id="8" name="Content Placeholder 5">
            <a:extLst>
              <a:ext uri="{FF2B5EF4-FFF2-40B4-BE49-F238E27FC236}">
                <a16:creationId xmlns:a16="http://schemas.microsoft.com/office/drawing/2014/main" id="{D3B86604-1164-BDB6-7A8C-B070BE71E7DB}"/>
              </a:ext>
            </a:extLst>
          </p:cNvPr>
          <p:cNvSpPr txBox="1">
            <a:spLocks/>
          </p:cNvSpPr>
          <p:nvPr/>
        </p:nvSpPr>
        <p:spPr>
          <a:xfrm>
            <a:off x="6164180" y="4448511"/>
            <a:ext cx="5181600" cy="1928228"/>
          </a:xfrm>
          <a:prstGeom prst="rect">
            <a:avLst/>
          </a:prstGeom>
          <a:ln w="28575">
            <a:solidFill>
              <a:srgbClr val="FB8115"/>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83080" indent="0">
              <a:buNone/>
            </a:pPr>
            <a:r>
              <a:rPr lang="en-US" sz="3000" dirty="0">
                <a:solidFill>
                  <a:srgbClr val="242424"/>
                </a:solidFill>
                <a:highlight>
                  <a:srgbClr val="FFFFFF"/>
                </a:highlight>
              </a:rPr>
              <a:t>Community Engagement &amp; Philanthropy</a:t>
            </a:r>
            <a:endParaRPr lang="en-US" sz="3000" dirty="0"/>
          </a:p>
        </p:txBody>
      </p:sp>
      <p:sp>
        <p:nvSpPr>
          <p:cNvPr id="9" name="TextBox 8">
            <a:extLst>
              <a:ext uri="{FF2B5EF4-FFF2-40B4-BE49-F238E27FC236}">
                <a16:creationId xmlns:a16="http://schemas.microsoft.com/office/drawing/2014/main" id="{B77A55A1-81FD-1C73-B32B-A54790CF4B61}"/>
              </a:ext>
            </a:extLst>
          </p:cNvPr>
          <p:cNvSpPr txBox="1"/>
          <p:nvPr/>
        </p:nvSpPr>
        <p:spPr>
          <a:xfrm>
            <a:off x="1363579" y="2797211"/>
            <a:ext cx="898358" cy="1107996"/>
          </a:xfrm>
          <a:prstGeom prst="rect">
            <a:avLst/>
          </a:prstGeom>
          <a:noFill/>
        </p:spPr>
        <p:txBody>
          <a:bodyPr wrap="square" rtlCol="0">
            <a:spAutoFit/>
          </a:bodyPr>
          <a:lstStyle/>
          <a:p>
            <a:pPr algn="ctr"/>
            <a:r>
              <a:rPr lang="en-US" sz="6600" b="1" dirty="0">
                <a:solidFill>
                  <a:srgbClr val="EF2188"/>
                </a:solidFill>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D321696E-CBEA-17CA-23BC-8FDD965D2EE9}"/>
              </a:ext>
            </a:extLst>
          </p:cNvPr>
          <p:cNvSpPr txBox="1"/>
          <p:nvPr/>
        </p:nvSpPr>
        <p:spPr>
          <a:xfrm>
            <a:off x="1363579" y="4858627"/>
            <a:ext cx="898358" cy="1107996"/>
          </a:xfrm>
          <a:prstGeom prst="rect">
            <a:avLst/>
          </a:prstGeom>
          <a:noFill/>
        </p:spPr>
        <p:txBody>
          <a:bodyPr wrap="square" rtlCol="0">
            <a:spAutoFit/>
          </a:bodyPr>
          <a:lstStyle/>
          <a:p>
            <a:pPr algn="ctr"/>
            <a:r>
              <a:rPr lang="en-US" sz="6600" b="1" dirty="0">
                <a:solidFill>
                  <a:srgbClr val="02B085"/>
                </a:solidFill>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BA5D0B84-86CD-9FD3-17F0-C86DCF889382}"/>
              </a:ext>
            </a:extLst>
          </p:cNvPr>
          <p:cNvSpPr txBox="1"/>
          <p:nvPr/>
        </p:nvSpPr>
        <p:spPr>
          <a:xfrm>
            <a:off x="6561221" y="4858627"/>
            <a:ext cx="898358" cy="1107996"/>
          </a:xfrm>
          <a:prstGeom prst="rect">
            <a:avLst/>
          </a:prstGeom>
          <a:noFill/>
        </p:spPr>
        <p:txBody>
          <a:bodyPr wrap="square" rtlCol="0">
            <a:spAutoFit/>
          </a:bodyPr>
          <a:lstStyle/>
          <a:p>
            <a:pPr algn="ctr"/>
            <a:r>
              <a:rPr lang="en-US" sz="6600" b="1" dirty="0">
                <a:solidFill>
                  <a:srgbClr val="FB8115"/>
                </a:solidFill>
                <a:latin typeface="Times New Roman" panose="02020603050405020304" pitchFamily="18" charset="0"/>
                <a:cs typeface="Times New Roman" panose="02020603050405020304" pitchFamily="18" charset="0"/>
              </a:rPr>
              <a:t>4</a:t>
            </a:r>
          </a:p>
        </p:txBody>
      </p:sp>
      <p:sp>
        <p:nvSpPr>
          <p:cNvPr id="12" name="TextBox 11">
            <a:extLst>
              <a:ext uri="{FF2B5EF4-FFF2-40B4-BE49-F238E27FC236}">
                <a16:creationId xmlns:a16="http://schemas.microsoft.com/office/drawing/2014/main" id="{E80DA081-4CEB-859A-0FD4-51D7082B2D0D}"/>
              </a:ext>
            </a:extLst>
          </p:cNvPr>
          <p:cNvSpPr txBox="1"/>
          <p:nvPr/>
        </p:nvSpPr>
        <p:spPr>
          <a:xfrm>
            <a:off x="6713621" y="2797211"/>
            <a:ext cx="898358" cy="1107996"/>
          </a:xfrm>
          <a:prstGeom prst="rect">
            <a:avLst/>
          </a:prstGeom>
          <a:noFill/>
        </p:spPr>
        <p:txBody>
          <a:bodyPr wrap="square" rtlCol="0">
            <a:spAutoFit/>
          </a:bodyPr>
          <a:lstStyle/>
          <a:p>
            <a:pPr algn="ctr"/>
            <a:r>
              <a:rPr lang="en-US" sz="6600" b="1" dirty="0">
                <a:solidFill>
                  <a:srgbClr val="90216A"/>
                </a:solidFill>
                <a:latin typeface="Times New Roman" panose="02020603050405020304" pitchFamily="18" charset="0"/>
                <a:cs typeface="Times New Roman" panose="02020603050405020304" pitchFamily="18" charset="0"/>
              </a:rPr>
              <a:t>2</a:t>
            </a:r>
          </a:p>
        </p:txBody>
      </p:sp>
      <p:sp>
        <p:nvSpPr>
          <p:cNvPr id="13" name="Content Placeholder 2">
            <a:extLst>
              <a:ext uri="{FF2B5EF4-FFF2-40B4-BE49-F238E27FC236}">
                <a16:creationId xmlns:a16="http://schemas.microsoft.com/office/drawing/2014/main" id="{5737D8A7-EB82-6ED8-838A-9B418C41F8E6}"/>
              </a:ext>
            </a:extLst>
          </p:cNvPr>
          <p:cNvSpPr txBox="1">
            <a:spLocks/>
          </p:cNvSpPr>
          <p:nvPr/>
        </p:nvSpPr>
        <p:spPr>
          <a:xfrm>
            <a:off x="830180" y="1700460"/>
            <a:ext cx="10515600" cy="84383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The Long Range Planning Committee identified four Target Areas: </a:t>
            </a:r>
          </a:p>
          <a:p>
            <a:endParaRPr lang="en-US" dirty="0"/>
          </a:p>
        </p:txBody>
      </p:sp>
      <p:grpSp>
        <p:nvGrpSpPr>
          <p:cNvPr id="14" name="Group 13">
            <a:extLst>
              <a:ext uri="{FF2B5EF4-FFF2-40B4-BE49-F238E27FC236}">
                <a16:creationId xmlns:a16="http://schemas.microsoft.com/office/drawing/2014/main" id="{BDA16514-E88F-AFBB-F07E-38072C42C2E4}"/>
              </a:ext>
            </a:extLst>
          </p:cNvPr>
          <p:cNvGrpSpPr>
            <a:grpSpLocks noChangeAspect="1"/>
          </p:cNvGrpSpPr>
          <p:nvPr/>
        </p:nvGrpSpPr>
        <p:grpSpPr>
          <a:xfrm>
            <a:off x="838200" y="742950"/>
            <a:ext cx="457200" cy="457200"/>
            <a:chOff x="5821680" y="3154680"/>
            <a:chExt cx="548640" cy="548640"/>
          </a:xfrm>
        </p:grpSpPr>
        <p:sp>
          <p:nvSpPr>
            <p:cNvPr id="15" name="Rectangle 14">
              <a:extLst>
                <a:ext uri="{FF2B5EF4-FFF2-40B4-BE49-F238E27FC236}">
                  <a16:creationId xmlns:a16="http://schemas.microsoft.com/office/drawing/2014/main" id="{E9E05CD3-8031-95C1-E4D0-41E35FD55914}"/>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9BEF71A-D358-2212-97B6-AFAC13E8E087}"/>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8F09E5-04BB-43F1-DF36-0896FB906E79}"/>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5238285-9250-F5FC-047A-87D939B860AC}"/>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28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EBAB-626C-0D68-EADD-36AC5DAAE7A1}"/>
              </a:ext>
            </a:extLst>
          </p:cNvPr>
          <p:cNvSpPr>
            <a:spLocks noGrp="1"/>
          </p:cNvSpPr>
          <p:nvPr>
            <p:ph type="title"/>
          </p:nvPr>
        </p:nvSpPr>
        <p:spPr>
          <a:xfrm>
            <a:off x="1556084" y="365125"/>
            <a:ext cx="9797715" cy="1325563"/>
          </a:xfrm>
        </p:spPr>
        <p:txBody>
          <a:bodyPr/>
          <a:lstStyle/>
          <a:p>
            <a:r>
              <a:rPr lang="en-US" b="1" i="0" dirty="0">
                <a:solidFill>
                  <a:srgbClr val="242424"/>
                </a:solidFill>
                <a:effectLst/>
                <a:highlight>
                  <a:srgbClr val="FFFFFF"/>
                </a:highlight>
              </a:rPr>
              <a:t>Membership, Recruitment &amp; Retention</a:t>
            </a:r>
            <a:endParaRPr lang="en-US" dirty="0"/>
          </a:p>
        </p:txBody>
      </p:sp>
      <p:sp>
        <p:nvSpPr>
          <p:cNvPr id="3" name="Content Placeholder 2">
            <a:extLst>
              <a:ext uri="{FF2B5EF4-FFF2-40B4-BE49-F238E27FC236}">
                <a16:creationId xmlns:a16="http://schemas.microsoft.com/office/drawing/2014/main" id="{1146D8BF-916F-48EA-203D-8D1D8365617C}"/>
              </a:ext>
            </a:extLst>
          </p:cNvPr>
          <p:cNvSpPr>
            <a:spLocks noGrp="1"/>
          </p:cNvSpPr>
          <p:nvPr>
            <p:ph idx="1"/>
          </p:nvPr>
        </p:nvSpPr>
        <p:spPr/>
        <p:txBody>
          <a:bodyPr>
            <a:normAutofit/>
          </a:bodyPr>
          <a:lstStyle/>
          <a:p>
            <a:pPr marL="0" indent="0" algn="l" fontAlgn="base">
              <a:buNone/>
            </a:pPr>
            <a:r>
              <a:rPr lang="en-US" b="1" i="0" dirty="0">
                <a:solidFill>
                  <a:srgbClr val="EF2188"/>
                </a:solidFill>
                <a:effectLst/>
                <a:highlight>
                  <a:srgbClr val="FFFFFF"/>
                </a:highlight>
              </a:rPr>
              <a:t>Create a welcoming environment for all members with a special emphasis on new members</a:t>
            </a:r>
            <a:endParaRPr lang="en-US" b="0" i="0" dirty="0">
              <a:solidFill>
                <a:srgbClr val="EF2188"/>
              </a:solidFill>
              <a:effectLst/>
              <a:highlight>
                <a:srgbClr val="FFFFFF"/>
              </a:highlight>
            </a:endParaRPr>
          </a:p>
          <a:p>
            <a:pPr algn="l">
              <a:buFont typeface="Arial" panose="020B0604020202020204" pitchFamily="34" charset="0"/>
              <a:buChar char="•"/>
            </a:pPr>
            <a:r>
              <a:rPr lang="en-US" sz="2400" i="0" dirty="0">
                <a:solidFill>
                  <a:srgbClr val="242424"/>
                </a:solidFill>
                <a:effectLst/>
                <a:highlight>
                  <a:srgbClr val="FFFFFF"/>
                </a:highlight>
              </a:rPr>
              <a:t>Provide an annual yearbook with member and organization info</a:t>
            </a:r>
          </a:p>
          <a:p>
            <a:r>
              <a:rPr lang="en-US" sz="2400" i="0" dirty="0">
                <a:solidFill>
                  <a:srgbClr val="242424"/>
                </a:solidFill>
                <a:effectLst/>
                <a:highlight>
                  <a:srgbClr val="FFFFFF"/>
                </a:highlight>
              </a:rPr>
              <a:t>Develop a mentor program to support new members, to provide a solid introduction to RAP, and to follow up throughout the year</a:t>
            </a:r>
          </a:p>
          <a:p>
            <a:pPr algn="l">
              <a:buFont typeface="Arial" panose="020B0604020202020204" pitchFamily="34" charset="0"/>
              <a:buChar char="•"/>
            </a:pPr>
            <a:r>
              <a:rPr lang="en-US" sz="2400" i="0" dirty="0">
                <a:solidFill>
                  <a:srgbClr val="242424"/>
                </a:solidFill>
                <a:effectLst/>
                <a:highlight>
                  <a:srgbClr val="FFFFFF"/>
                </a:highlight>
              </a:rPr>
              <a:t>Implement positive ways to let all members know that they are appreciated and valued</a:t>
            </a:r>
          </a:p>
          <a:p>
            <a:pPr algn="l">
              <a:buFont typeface="Arial" panose="020B0604020202020204" pitchFamily="34" charset="0"/>
              <a:buChar char="•"/>
            </a:pPr>
            <a:r>
              <a:rPr lang="en-US" sz="2400" i="0" dirty="0">
                <a:solidFill>
                  <a:srgbClr val="242424"/>
                </a:solidFill>
                <a:effectLst/>
                <a:highlight>
                  <a:srgbClr val="FFFFFF"/>
                </a:highlight>
              </a:rPr>
              <a:t>Develop a “dormant chapter” outreach plan</a:t>
            </a:r>
          </a:p>
          <a:p>
            <a:pPr algn="l">
              <a:buFont typeface="Arial" panose="020B0604020202020204" pitchFamily="34" charset="0"/>
              <a:buChar char="•"/>
            </a:pPr>
            <a:r>
              <a:rPr lang="en-US" sz="2400" i="0" dirty="0">
                <a:solidFill>
                  <a:srgbClr val="242424"/>
                </a:solidFill>
                <a:effectLst/>
                <a:highlight>
                  <a:srgbClr val="FFFFFF"/>
                </a:highlight>
              </a:rPr>
              <a:t>Engage with local collegiate groups</a:t>
            </a:r>
          </a:p>
          <a:p>
            <a:pPr algn="l">
              <a:buFont typeface="Arial" panose="020B0604020202020204" pitchFamily="34" charset="0"/>
              <a:buChar char="•"/>
            </a:pPr>
            <a:r>
              <a:rPr lang="en-US" sz="2400" dirty="0">
                <a:solidFill>
                  <a:srgbClr val="242424"/>
                </a:solidFill>
                <a:highlight>
                  <a:srgbClr val="FFFFFF"/>
                </a:highlight>
              </a:rPr>
              <a:t>Reach out to past scholarship winners</a:t>
            </a:r>
            <a:endParaRPr lang="en-US" sz="2400" i="0" dirty="0">
              <a:solidFill>
                <a:srgbClr val="242424"/>
              </a:solidFill>
              <a:effectLst/>
              <a:highlight>
                <a:srgbClr val="FFFFFF"/>
              </a:highlight>
            </a:endParaRPr>
          </a:p>
          <a:p>
            <a:endParaRPr lang="en-US" dirty="0"/>
          </a:p>
        </p:txBody>
      </p:sp>
      <p:sp>
        <p:nvSpPr>
          <p:cNvPr id="4" name="TextBox 3">
            <a:extLst>
              <a:ext uri="{FF2B5EF4-FFF2-40B4-BE49-F238E27FC236}">
                <a16:creationId xmlns:a16="http://schemas.microsoft.com/office/drawing/2014/main" id="{E917C1EC-7468-4FF5-A8B5-320792FED0D9}"/>
              </a:ext>
            </a:extLst>
          </p:cNvPr>
          <p:cNvSpPr txBox="1"/>
          <p:nvPr/>
        </p:nvSpPr>
        <p:spPr>
          <a:xfrm>
            <a:off x="657726" y="365125"/>
            <a:ext cx="898358" cy="1107996"/>
          </a:xfrm>
          <a:prstGeom prst="rect">
            <a:avLst/>
          </a:prstGeom>
          <a:noFill/>
        </p:spPr>
        <p:txBody>
          <a:bodyPr wrap="square" rtlCol="0">
            <a:spAutoFit/>
          </a:bodyPr>
          <a:lstStyle/>
          <a:p>
            <a:pPr algn="ctr"/>
            <a:r>
              <a:rPr lang="en-US" sz="6600" b="1" dirty="0">
                <a:solidFill>
                  <a:srgbClr val="EF2188"/>
                </a:solidFill>
                <a:latin typeface="Times New Roman" panose="02020603050405020304" pitchFamily="18" charset="0"/>
                <a:cs typeface="Times New Roman" panose="02020603050405020304" pitchFamily="18" charset="0"/>
              </a:rPr>
              <a:t>1</a:t>
            </a:r>
          </a:p>
        </p:txBody>
      </p:sp>
      <p:grpSp>
        <p:nvGrpSpPr>
          <p:cNvPr id="15" name="Group 14">
            <a:extLst>
              <a:ext uri="{FF2B5EF4-FFF2-40B4-BE49-F238E27FC236}">
                <a16:creationId xmlns:a16="http://schemas.microsoft.com/office/drawing/2014/main" id="{0C4098BD-6FBA-47E8-056C-23A392BDC6AB}"/>
              </a:ext>
            </a:extLst>
          </p:cNvPr>
          <p:cNvGrpSpPr>
            <a:grpSpLocks noChangeAspect="1"/>
          </p:cNvGrpSpPr>
          <p:nvPr/>
        </p:nvGrpSpPr>
        <p:grpSpPr>
          <a:xfrm>
            <a:off x="11334749" y="6176963"/>
            <a:ext cx="457200" cy="457200"/>
            <a:chOff x="5821680" y="3154680"/>
            <a:chExt cx="548640" cy="548640"/>
          </a:xfrm>
        </p:grpSpPr>
        <p:sp>
          <p:nvSpPr>
            <p:cNvPr id="16" name="Rectangle 15">
              <a:extLst>
                <a:ext uri="{FF2B5EF4-FFF2-40B4-BE49-F238E27FC236}">
                  <a16:creationId xmlns:a16="http://schemas.microsoft.com/office/drawing/2014/main" id="{94B9528D-4A7D-09E3-DC4A-CA9863B16A88}"/>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DFB98D-9066-1820-A329-B19CDE7C2CF4}"/>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660DD4-F2B4-4FDC-3B02-76AF71B07B61}"/>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1EE8394-B1D3-EF89-CC1F-A3EB98FC28C2}"/>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1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EBAB-626C-0D68-EADD-36AC5DAAE7A1}"/>
              </a:ext>
            </a:extLst>
          </p:cNvPr>
          <p:cNvSpPr>
            <a:spLocks noGrp="1"/>
          </p:cNvSpPr>
          <p:nvPr>
            <p:ph type="title"/>
          </p:nvPr>
        </p:nvSpPr>
        <p:spPr>
          <a:xfrm>
            <a:off x="1475874" y="365125"/>
            <a:ext cx="9877926" cy="1325563"/>
          </a:xfrm>
        </p:spPr>
        <p:txBody>
          <a:bodyPr/>
          <a:lstStyle/>
          <a:p>
            <a:r>
              <a:rPr lang="en-US" b="1" dirty="0">
                <a:solidFill>
                  <a:srgbClr val="242424"/>
                </a:solidFill>
                <a:highlight>
                  <a:srgbClr val="FFFFFF"/>
                </a:highlight>
              </a:rPr>
              <a:t>Communications and PR</a:t>
            </a:r>
            <a:endParaRPr lang="en-US" dirty="0"/>
          </a:p>
        </p:txBody>
      </p:sp>
      <p:sp>
        <p:nvSpPr>
          <p:cNvPr id="3" name="Content Placeholder 2">
            <a:extLst>
              <a:ext uri="{FF2B5EF4-FFF2-40B4-BE49-F238E27FC236}">
                <a16:creationId xmlns:a16="http://schemas.microsoft.com/office/drawing/2014/main" id="{1146D8BF-916F-48EA-203D-8D1D8365617C}"/>
              </a:ext>
            </a:extLst>
          </p:cNvPr>
          <p:cNvSpPr>
            <a:spLocks noGrp="1"/>
          </p:cNvSpPr>
          <p:nvPr>
            <p:ph idx="1"/>
          </p:nvPr>
        </p:nvSpPr>
        <p:spPr>
          <a:xfrm>
            <a:off x="838200" y="1825625"/>
            <a:ext cx="10515600" cy="4667250"/>
          </a:xfrm>
        </p:spPr>
        <p:txBody>
          <a:bodyPr>
            <a:normAutofit lnSpcReduction="10000"/>
          </a:bodyPr>
          <a:lstStyle/>
          <a:p>
            <a:pPr marL="0" indent="0" fontAlgn="base">
              <a:buNone/>
            </a:pPr>
            <a:r>
              <a:rPr lang="en-US" b="1" dirty="0">
                <a:solidFill>
                  <a:srgbClr val="90216A"/>
                </a:solidFill>
                <a:highlight>
                  <a:srgbClr val="FFFFFF"/>
                </a:highlight>
              </a:rPr>
              <a:t>Develop, implement and annually revise an engaging communications plan for the organization</a:t>
            </a:r>
          </a:p>
          <a:p>
            <a:r>
              <a:rPr lang="en-US" sz="2400" dirty="0">
                <a:solidFill>
                  <a:srgbClr val="242424"/>
                </a:solidFill>
                <a:highlight>
                  <a:srgbClr val="FFFFFF"/>
                </a:highlight>
              </a:rPr>
              <a:t>Generate a regular newsletter sent out to all members and supporters of RAP</a:t>
            </a:r>
          </a:p>
          <a:p>
            <a:pPr marL="228600" lvl="1">
              <a:lnSpc>
                <a:spcPct val="100000"/>
              </a:lnSpc>
              <a:spcBef>
                <a:spcPts val="1000"/>
              </a:spcBef>
            </a:pPr>
            <a:r>
              <a:rPr lang="en-US" dirty="0">
                <a:solidFill>
                  <a:srgbClr val="242424"/>
                </a:solidFill>
                <a:highlight>
                  <a:srgbClr val="FFFFFF"/>
                </a:highlight>
              </a:rPr>
              <a:t>Actively collect and solicit photos of RAP events, events of our member groups, and our Collegiate Panhellenic Councils to share </a:t>
            </a:r>
          </a:p>
          <a:p>
            <a:pPr>
              <a:lnSpc>
                <a:spcPct val="100000"/>
              </a:lnSpc>
            </a:pPr>
            <a:r>
              <a:rPr lang="en-US" sz="2400" dirty="0">
                <a:solidFill>
                  <a:srgbClr val="242424"/>
                </a:solidFill>
                <a:highlight>
                  <a:srgbClr val="FFFFFF"/>
                </a:highlight>
              </a:rPr>
              <a:t>Enhance our social media presence by regularly and actively posting on our Facebook page, website and Instagram accounts</a:t>
            </a:r>
          </a:p>
          <a:p>
            <a:pPr>
              <a:lnSpc>
                <a:spcPct val="100000"/>
              </a:lnSpc>
            </a:pPr>
            <a:r>
              <a:rPr lang="en-US" sz="2400" dirty="0">
                <a:solidFill>
                  <a:srgbClr val="242424"/>
                </a:solidFill>
                <a:highlight>
                  <a:srgbClr val="FFFFFF"/>
                </a:highlight>
              </a:rPr>
              <a:t>Encourage members to actively participate in sharing social media posts and our newsletters</a:t>
            </a:r>
          </a:p>
          <a:p>
            <a:pPr>
              <a:lnSpc>
                <a:spcPct val="100000"/>
              </a:lnSpc>
            </a:pPr>
            <a:r>
              <a:rPr lang="en-US" sz="2400" dirty="0">
                <a:solidFill>
                  <a:srgbClr val="242424"/>
                </a:solidFill>
                <a:highlight>
                  <a:srgbClr val="FFFFFF"/>
                </a:highlight>
              </a:rPr>
              <a:t>Highlight the impact and success stories of the organization including our scholarship winners through local media outlets</a:t>
            </a:r>
          </a:p>
        </p:txBody>
      </p:sp>
      <p:sp>
        <p:nvSpPr>
          <p:cNvPr id="4" name="TextBox 3">
            <a:extLst>
              <a:ext uri="{FF2B5EF4-FFF2-40B4-BE49-F238E27FC236}">
                <a16:creationId xmlns:a16="http://schemas.microsoft.com/office/drawing/2014/main" id="{ADEA702F-804D-F9C1-2ECE-113CA915CC28}"/>
              </a:ext>
            </a:extLst>
          </p:cNvPr>
          <p:cNvSpPr txBox="1"/>
          <p:nvPr/>
        </p:nvSpPr>
        <p:spPr>
          <a:xfrm>
            <a:off x="721895" y="365125"/>
            <a:ext cx="898358" cy="1107996"/>
          </a:xfrm>
          <a:prstGeom prst="rect">
            <a:avLst/>
          </a:prstGeom>
          <a:noFill/>
        </p:spPr>
        <p:txBody>
          <a:bodyPr wrap="square" rtlCol="0">
            <a:spAutoFit/>
          </a:bodyPr>
          <a:lstStyle/>
          <a:p>
            <a:pPr algn="ctr"/>
            <a:r>
              <a:rPr lang="en-US" sz="6600" b="1" dirty="0">
                <a:solidFill>
                  <a:srgbClr val="90216A"/>
                </a:solidFill>
                <a:latin typeface="Times New Roman" panose="02020603050405020304" pitchFamily="18" charset="0"/>
                <a:cs typeface="Times New Roman" panose="02020603050405020304" pitchFamily="18" charset="0"/>
              </a:rPr>
              <a:t>2</a:t>
            </a:r>
          </a:p>
        </p:txBody>
      </p:sp>
      <p:grpSp>
        <p:nvGrpSpPr>
          <p:cNvPr id="6" name="Group 5">
            <a:extLst>
              <a:ext uri="{FF2B5EF4-FFF2-40B4-BE49-F238E27FC236}">
                <a16:creationId xmlns:a16="http://schemas.microsoft.com/office/drawing/2014/main" id="{9DB8F413-066E-3588-C17F-E5B21B8ADE5E}"/>
              </a:ext>
            </a:extLst>
          </p:cNvPr>
          <p:cNvGrpSpPr>
            <a:grpSpLocks noChangeAspect="1"/>
          </p:cNvGrpSpPr>
          <p:nvPr/>
        </p:nvGrpSpPr>
        <p:grpSpPr>
          <a:xfrm>
            <a:off x="11334749" y="6176963"/>
            <a:ext cx="457200" cy="457200"/>
            <a:chOff x="5821680" y="3154680"/>
            <a:chExt cx="548640" cy="548640"/>
          </a:xfrm>
        </p:grpSpPr>
        <p:sp>
          <p:nvSpPr>
            <p:cNvPr id="7" name="Rectangle 6">
              <a:extLst>
                <a:ext uri="{FF2B5EF4-FFF2-40B4-BE49-F238E27FC236}">
                  <a16:creationId xmlns:a16="http://schemas.microsoft.com/office/drawing/2014/main" id="{32533CA2-3FEF-47C8-F1DC-A7DAD58962C7}"/>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83FECA-A87D-B5D7-3132-12EAA15BE58E}"/>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7EC1DF-6FE5-D2EC-37AA-8FF62D230378}"/>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642F86-EC42-5186-5574-18D8494318B6}"/>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1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EBAB-626C-0D68-EADD-36AC5DAAE7A1}"/>
              </a:ext>
            </a:extLst>
          </p:cNvPr>
          <p:cNvSpPr>
            <a:spLocks noGrp="1"/>
          </p:cNvSpPr>
          <p:nvPr>
            <p:ph type="title"/>
          </p:nvPr>
        </p:nvSpPr>
        <p:spPr>
          <a:xfrm>
            <a:off x="1491916" y="365125"/>
            <a:ext cx="9861884" cy="1325563"/>
          </a:xfrm>
        </p:spPr>
        <p:txBody>
          <a:bodyPr/>
          <a:lstStyle/>
          <a:p>
            <a:r>
              <a:rPr lang="en-US" b="1" dirty="0">
                <a:solidFill>
                  <a:srgbClr val="242424"/>
                </a:solidFill>
                <a:highlight>
                  <a:srgbClr val="FFFFFF"/>
                </a:highlight>
              </a:rPr>
              <a:t>Social Activities</a:t>
            </a:r>
            <a:endParaRPr lang="en-US" dirty="0"/>
          </a:p>
        </p:txBody>
      </p:sp>
      <p:sp>
        <p:nvSpPr>
          <p:cNvPr id="3" name="Content Placeholder 2">
            <a:extLst>
              <a:ext uri="{FF2B5EF4-FFF2-40B4-BE49-F238E27FC236}">
                <a16:creationId xmlns:a16="http://schemas.microsoft.com/office/drawing/2014/main" id="{1146D8BF-916F-48EA-203D-8D1D8365617C}"/>
              </a:ext>
            </a:extLst>
          </p:cNvPr>
          <p:cNvSpPr>
            <a:spLocks noGrp="1"/>
          </p:cNvSpPr>
          <p:nvPr>
            <p:ph idx="1"/>
          </p:nvPr>
        </p:nvSpPr>
        <p:spPr>
          <a:xfrm>
            <a:off x="838199" y="1825625"/>
            <a:ext cx="10872537" cy="4351338"/>
          </a:xfrm>
        </p:spPr>
        <p:txBody>
          <a:bodyPr>
            <a:normAutofit/>
          </a:bodyPr>
          <a:lstStyle/>
          <a:p>
            <a:pPr marL="0" indent="0" fontAlgn="base">
              <a:buNone/>
            </a:pPr>
            <a:r>
              <a:rPr lang="en-US" b="1" dirty="0">
                <a:solidFill>
                  <a:srgbClr val="02B085"/>
                </a:solidFill>
                <a:highlight>
                  <a:srgbClr val="FFFFFF"/>
                </a:highlight>
              </a:rPr>
              <a:t>Develop a wide range of social activities that will target different populations of our members </a:t>
            </a:r>
          </a:p>
          <a:p>
            <a:pPr fontAlgn="base"/>
            <a:r>
              <a:rPr lang="en-US" sz="2400" dirty="0">
                <a:solidFill>
                  <a:srgbClr val="242424"/>
                </a:solidFill>
                <a:highlight>
                  <a:srgbClr val="FFFFFF"/>
                </a:highlight>
              </a:rPr>
              <a:t>Consider all demographics: Include collegian-alumnae groups, retirees, young parents, families, and others</a:t>
            </a:r>
          </a:p>
          <a:p>
            <a:pPr fontAlgn="base"/>
            <a:r>
              <a:rPr lang="en-US" sz="2400" dirty="0">
                <a:solidFill>
                  <a:srgbClr val="242424"/>
                </a:solidFill>
                <a:highlight>
                  <a:srgbClr val="FFFFFF"/>
                </a:highlight>
              </a:rPr>
              <a:t>Consider a variety of formats: in person and on-line events</a:t>
            </a:r>
          </a:p>
          <a:p>
            <a:r>
              <a:rPr lang="en-US" sz="2400" dirty="0">
                <a:solidFill>
                  <a:srgbClr val="242424"/>
                </a:solidFill>
                <a:highlight>
                  <a:srgbClr val="FFFFFF"/>
                </a:highlight>
              </a:rPr>
              <a:t>Ensure that events are cost effective and open to everyone</a:t>
            </a:r>
          </a:p>
          <a:p>
            <a:endParaRPr lang="en-US" dirty="0"/>
          </a:p>
        </p:txBody>
      </p:sp>
      <p:sp>
        <p:nvSpPr>
          <p:cNvPr id="4" name="TextBox 3">
            <a:extLst>
              <a:ext uri="{FF2B5EF4-FFF2-40B4-BE49-F238E27FC236}">
                <a16:creationId xmlns:a16="http://schemas.microsoft.com/office/drawing/2014/main" id="{C7A499E5-C75D-A2D6-27D2-B2A22805392F}"/>
              </a:ext>
            </a:extLst>
          </p:cNvPr>
          <p:cNvSpPr txBox="1"/>
          <p:nvPr/>
        </p:nvSpPr>
        <p:spPr>
          <a:xfrm>
            <a:off x="705853" y="365125"/>
            <a:ext cx="898358" cy="1107996"/>
          </a:xfrm>
          <a:prstGeom prst="rect">
            <a:avLst/>
          </a:prstGeom>
          <a:noFill/>
        </p:spPr>
        <p:txBody>
          <a:bodyPr wrap="square" rtlCol="0">
            <a:spAutoFit/>
          </a:bodyPr>
          <a:lstStyle/>
          <a:p>
            <a:pPr algn="ctr"/>
            <a:r>
              <a:rPr lang="en-US" sz="6600" b="1" dirty="0">
                <a:solidFill>
                  <a:srgbClr val="02B085"/>
                </a:solidFill>
                <a:latin typeface="Times New Roman" panose="02020603050405020304" pitchFamily="18" charset="0"/>
                <a:cs typeface="Times New Roman" panose="02020603050405020304" pitchFamily="18" charset="0"/>
              </a:rPr>
              <a:t>3</a:t>
            </a:r>
          </a:p>
        </p:txBody>
      </p:sp>
      <p:grpSp>
        <p:nvGrpSpPr>
          <p:cNvPr id="5" name="Group 4">
            <a:extLst>
              <a:ext uri="{FF2B5EF4-FFF2-40B4-BE49-F238E27FC236}">
                <a16:creationId xmlns:a16="http://schemas.microsoft.com/office/drawing/2014/main" id="{18AD3641-D79F-1113-0E1F-82B941B18D30}"/>
              </a:ext>
            </a:extLst>
          </p:cNvPr>
          <p:cNvGrpSpPr>
            <a:grpSpLocks noChangeAspect="1"/>
          </p:cNvGrpSpPr>
          <p:nvPr/>
        </p:nvGrpSpPr>
        <p:grpSpPr>
          <a:xfrm>
            <a:off x="11334749" y="6176963"/>
            <a:ext cx="457200" cy="457200"/>
            <a:chOff x="5821680" y="3154680"/>
            <a:chExt cx="548640" cy="548640"/>
          </a:xfrm>
        </p:grpSpPr>
        <p:sp>
          <p:nvSpPr>
            <p:cNvPr id="6" name="Rectangle 5">
              <a:extLst>
                <a:ext uri="{FF2B5EF4-FFF2-40B4-BE49-F238E27FC236}">
                  <a16:creationId xmlns:a16="http://schemas.microsoft.com/office/drawing/2014/main" id="{89605FA1-B07E-85B1-A485-7E47F4AD8BD2}"/>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209CDE-07B3-0575-DC60-DC79FA7D051F}"/>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A0FB7E-1483-A514-04ED-A8D213C605AC}"/>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CAA8D8-D2CC-B880-9945-8D56960E3A6A}"/>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89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EBAB-626C-0D68-EADD-36AC5DAAE7A1}"/>
              </a:ext>
            </a:extLst>
          </p:cNvPr>
          <p:cNvSpPr>
            <a:spLocks noGrp="1"/>
          </p:cNvSpPr>
          <p:nvPr>
            <p:ph type="title"/>
          </p:nvPr>
        </p:nvSpPr>
        <p:spPr>
          <a:xfrm>
            <a:off x="1588168" y="365125"/>
            <a:ext cx="9765632" cy="1325563"/>
          </a:xfrm>
        </p:spPr>
        <p:txBody>
          <a:bodyPr/>
          <a:lstStyle/>
          <a:p>
            <a:r>
              <a:rPr lang="en-US" b="1" dirty="0">
                <a:solidFill>
                  <a:srgbClr val="242424"/>
                </a:solidFill>
                <a:highlight>
                  <a:srgbClr val="FFFFFF"/>
                </a:highlight>
              </a:rPr>
              <a:t>Community Engagement &amp; Philanthropy</a:t>
            </a:r>
            <a:endParaRPr lang="en-US" dirty="0"/>
          </a:p>
        </p:txBody>
      </p:sp>
      <p:sp>
        <p:nvSpPr>
          <p:cNvPr id="3" name="Content Placeholder 2">
            <a:extLst>
              <a:ext uri="{FF2B5EF4-FFF2-40B4-BE49-F238E27FC236}">
                <a16:creationId xmlns:a16="http://schemas.microsoft.com/office/drawing/2014/main" id="{1146D8BF-916F-48EA-203D-8D1D8365617C}"/>
              </a:ext>
            </a:extLst>
          </p:cNvPr>
          <p:cNvSpPr>
            <a:spLocks noGrp="1"/>
          </p:cNvSpPr>
          <p:nvPr>
            <p:ph idx="1"/>
          </p:nvPr>
        </p:nvSpPr>
        <p:spPr>
          <a:xfrm>
            <a:off x="838200" y="1825625"/>
            <a:ext cx="10515600" cy="4667250"/>
          </a:xfrm>
        </p:spPr>
        <p:txBody>
          <a:bodyPr>
            <a:normAutofit/>
          </a:bodyPr>
          <a:lstStyle/>
          <a:p>
            <a:pPr marL="0" indent="0" fontAlgn="base">
              <a:buNone/>
            </a:pPr>
            <a:r>
              <a:rPr lang="en-US" b="1" dirty="0">
                <a:solidFill>
                  <a:srgbClr val="FB8115"/>
                </a:solidFill>
                <a:highlight>
                  <a:srgbClr val="FFFFFF"/>
                </a:highlight>
              </a:rPr>
              <a:t>Identify ways to engage and support member philanthropies</a:t>
            </a:r>
          </a:p>
          <a:p>
            <a:r>
              <a:rPr lang="en-US" sz="2400" dirty="0">
                <a:solidFill>
                  <a:srgbClr val="242424"/>
                </a:solidFill>
                <a:highlight>
                  <a:srgbClr val="FFFFFF"/>
                </a:highlight>
              </a:rPr>
              <a:t>Collect information on each sorority’s National/Local philanthropy</a:t>
            </a:r>
          </a:p>
          <a:p>
            <a:r>
              <a:rPr lang="en-US" sz="2400" dirty="0">
                <a:solidFill>
                  <a:srgbClr val="242424"/>
                </a:solidFill>
                <a:highlight>
                  <a:srgbClr val="FFFFFF"/>
                </a:highlight>
              </a:rPr>
              <a:t>Determine if member groups want to have their philanthropy’s fundraisers communicated broadly</a:t>
            </a:r>
          </a:p>
          <a:p>
            <a:r>
              <a:rPr lang="en-US" sz="2400" dirty="0">
                <a:solidFill>
                  <a:srgbClr val="242424"/>
                </a:solidFill>
                <a:highlight>
                  <a:srgbClr val="FFFFFF"/>
                </a:highlight>
              </a:rPr>
              <a:t>Consider ways to identify RAP (perhaps a RAP sweatshirt or t-shirt) to wear when supporting local philanthropies</a:t>
            </a:r>
          </a:p>
          <a:p>
            <a:r>
              <a:rPr lang="en-US" sz="2400" dirty="0">
                <a:solidFill>
                  <a:srgbClr val="242424"/>
                </a:solidFill>
                <a:highlight>
                  <a:srgbClr val="FFFFFF"/>
                </a:highlight>
              </a:rPr>
              <a:t>Evaluate philanthropic activities to do with collegians; engage/support collegians’ philanthropy efforts, revisit the idea of the “winter event”</a:t>
            </a:r>
          </a:p>
        </p:txBody>
      </p:sp>
      <p:sp>
        <p:nvSpPr>
          <p:cNvPr id="4" name="TextBox 3">
            <a:extLst>
              <a:ext uri="{FF2B5EF4-FFF2-40B4-BE49-F238E27FC236}">
                <a16:creationId xmlns:a16="http://schemas.microsoft.com/office/drawing/2014/main" id="{549EF3CD-8DA2-0B65-B1E0-50EC9D06EC4C}"/>
              </a:ext>
            </a:extLst>
          </p:cNvPr>
          <p:cNvSpPr txBox="1"/>
          <p:nvPr/>
        </p:nvSpPr>
        <p:spPr>
          <a:xfrm>
            <a:off x="689810" y="365125"/>
            <a:ext cx="898358" cy="1107996"/>
          </a:xfrm>
          <a:prstGeom prst="rect">
            <a:avLst/>
          </a:prstGeom>
          <a:noFill/>
        </p:spPr>
        <p:txBody>
          <a:bodyPr wrap="square" rtlCol="0">
            <a:spAutoFit/>
          </a:bodyPr>
          <a:lstStyle/>
          <a:p>
            <a:pPr algn="ctr"/>
            <a:r>
              <a:rPr lang="en-US" sz="6600" b="1" dirty="0">
                <a:solidFill>
                  <a:srgbClr val="FB8115"/>
                </a:solidFill>
                <a:latin typeface="Times New Roman" panose="02020603050405020304" pitchFamily="18" charset="0"/>
                <a:cs typeface="Times New Roman" panose="02020603050405020304" pitchFamily="18" charset="0"/>
              </a:rPr>
              <a:t>4</a:t>
            </a:r>
          </a:p>
        </p:txBody>
      </p:sp>
      <p:grpSp>
        <p:nvGrpSpPr>
          <p:cNvPr id="5" name="Group 4">
            <a:extLst>
              <a:ext uri="{FF2B5EF4-FFF2-40B4-BE49-F238E27FC236}">
                <a16:creationId xmlns:a16="http://schemas.microsoft.com/office/drawing/2014/main" id="{A2CC97C5-EDE9-0F8F-297B-436763B347E9}"/>
              </a:ext>
            </a:extLst>
          </p:cNvPr>
          <p:cNvGrpSpPr>
            <a:grpSpLocks noChangeAspect="1"/>
          </p:cNvGrpSpPr>
          <p:nvPr/>
        </p:nvGrpSpPr>
        <p:grpSpPr>
          <a:xfrm>
            <a:off x="11334749" y="6176963"/>
            <a:ext cx="457200" cy="457200"/>
            <a:chOff x="5821680" y="3154680"/>
            <a:chExt cx="548640" cy="548640"/>
          </a:xfrm>
        </p:grpSpPr>
        <p:sp>
          <p:nvSpPr>
            <p:cNvPr id="6" name="Rectangle 5">
              <a:extLst>
                <a:ext uri="{FF2B5EF4-FFF2-40B4-BE49-F238E27FC236}">
                  <a16:creationId xmlns:a16="http://schemas.microsoft.com/office/drawing/2014/main" id="{1C10E566-B00A-6EFC-58EA-4341DF6559FC}"/>
                </a:ext>
              </a:extLst>
            </p:cNvPr>
            <p:cNvSpPr/>
            <p:nvPr/>
          </p:nvSpPr>
          <p:spPr>
            <a:xfrm>
              <a:off x="5821680" y="3154680"/>
              <a:ext cx="274320" cy="274320"/>
            </a:xfrm>
            <a:prstGeom prst="rect">
              <a:avLst/>
            </a:prstGeom>
            <a:solidFill>
              <a:srgbClr val="EF2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FCC4B1-B6BF-2432-5409-B045B89C1299}"/>
                </a:ext>
              </a:extLst>
            </p:cNvPr>
            <p:cNvSpPr/>
            <p:nvPr/>
          </p:nvSpPr>
          <p:spPr>
            <a:xfrm>
              <a:off x="6096000" y="3154680"/>
              <a:ext cx="274320" cy="274320"/>
            </a:xfrm>
            <a:prstGeom prst="rect">
              <a:avLst/>
            </a:prstGeom>
            <a:solidFill>
              <a:srgbClr val="90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B5769C-345B-37A0-19DC-109844B6BD16}"/>
                </a:ext>
              </a:extLst>
            </p:cNvPr>
            <p:cNvSpPr/>
            <p:nvPr/>
          </p:nvSpPr>
          <p:spPr>
            <a:xfrm>
              <a:off x="5821680" y="3429000"/>
              <a:ext cx="274320" cy="274320"/>
            </a:xfrm>
            <a:prstGeom prst="rect">
              <a:avLst/>
            </a:prstGeom>
            <a:solidFill>
              <a:srgbClr val="02B0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E5913A-270D-06FD-65C6-C22F77E5327C}"/>
                </a:ext>
              </a:extLst>
            </p:cNvPr>
            <p:cNvSpPr/>
            <p:nvPr/>
          </p:nvSpPr>
          <p:spPr>
            <a:xfrm>
              <a:off x="6096000" y="3429000"/>
              <a:ext cx="274320" cy="274320"/>
            </a:xfrm>
            <a:prstGeom prst="rect">
              <a:avLst/>
            </a:prstGeom>
            <a:solidFill>
              <a:srgbClr val="FB81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64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310</TotalTime>
  <Words>1357</Words>
  <Application>Microsoft Office PowerPoint</Application>
  <PresentationFormat>Widescreen</PresentationFormat>
  <Paragraphs>125</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Segoe UI</vt:lpstr>
      <vt:lpstr>Times New Roman</vt:lpstr>
      <vt:lpstr>Office Theme</vt:lpstr>
      <vt:lpstr>During the past year, here are some of the new things we tried …</vt:lpstr>
      <vt:lpstr>PowerPoint Presentation</vt:lpstr>
      <vt:lpstr>RAP 2030</vt:lpstr>
      <vt:lpstr>Introducing…         RAP 2030</vt:lpstr>
      <vt:lpstr>RAP 2030 Target Areas</vt:lpstr>
      <vt:lpstr>Membership, Recruitment &amp; Retention</vt:lpstr>
      <vt:lpstr>Communications and PR</vt:lpstr>
      <vt:lpstr>Social Activities</vt:lpstr>
      <vt:lpstr>Community Engagement &amp; Philanthropy</vt:lpstr>
      <vt:lpstr>RAP 2030 Timeline</vt:lpstr>
      <vt:lpstr>So What Happens Next?</vt:lpstr>
      <vt:lpstr>How does everyone contribute?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Lanthier</dc:creator>
  <cp:lastModifiedBy>Michele Gennarino</cp:lastModifiedBy>
  <cp:revision>26</cp:revision>
  <dcterms:created xsi:type="dcterms:W3CDTF">2024-05-16T16:27:37Z</dcterms:created>
  <dcterms:modified xsi:type="dcterms:W3CDTF">2024-06-23T19:32:42Z</dcterms:modified>
</cp:coreProperties>
</file>